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 id="2147483683" r:id="rId2"/>
    <p:sldMasterId id="2147483696" r:id="rId3"/>
  </p:sldMasterIdLst>
  <p:notesMasterIdLst>
    <p:notesMasterId r:id="rId33"/>
  </p:notesMasterIdLst>
  <p:handoutMasterIdLst>
    <p:handoutMasterId r:id="rId34"/>
  </p:handoutMasterIdLst>
  <p:sldIdLst>
    <p:sldId id="256" r:id="rId4"/>
    <p:sldId id="278" r:id="rId5"/>
    <p:sldId id="261" r:id="rId6"/>
    <p:sldId id="263" r:id="rId7"/>
    <p:sldId id="273" r:id="rId8"/>
    <p:sldId id="274" r:id="rId9"/>
    <p:sldId id="275" r:id="rId10"/>
    <p:sldId id="276" r:id="rId11"/>
    <p:sldId id="277" r:id="rId12"/>
    <p:sldId id="264" r:id="rId13"/>
    <p:sldId id="262" r:id="rId14"/>
    <p:sldId id="288" r:id="rId15"/>
    <p:sldId id="289" r:id="rId16"/>
    <p:sldId id="280" r:id="rId17"/>
    <p:sldId id="266" r:id="rId18"/>
    <p:sldId id="294" r:id="rId19"/>
    <p:sldId id="267" r:id="rId20"/>
    <p:sldId id="295" r:id="rId21"/>
    <p:sldId id="283" r:id="rId22"/>
    <p:sldId id="296" r:id="rId23"/>
    <p:sldId id="297" r:id="rId24"/>
    <p:sldId id="298" r:id="rId25"/>
    <p:sldId id="285" r:id="rId26"/>
    <p:sldId id="299" r:id="rId27"/>
    <p:sldId id="300" r:id="rId28"/>
    <p:sldId id="286" r:id="rId29"/>
    <p:sldId id="301" r:id="rId30"/>
    <p:sldId id="287" r:id="rId31"/>
    <p:sldId id="27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057"/>
    <a:srgbClr val="262626"/>
    <a:srgbClr val="857437"/>
    <a:srgbClr val="A7934B"/>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3" autoAdjust="0"/>
    <p:restoredTop sz="84145" autoAdjust="0"/>
  </p:normalViewPr>
  <p:slideViewPr>
    <p:cSldViewPr snapToGrid="0" snapToObjects="1">
      <p:cViewPr varScale="1">
        <p:scale>
          <a:sx n="84" d="100"/>
          <a:sy n="84" d="100"/>
        </p:scale>
        <p:origin x="1116" y="64"/>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11/21/2022</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BD6A9-CC87-4E03-A89E-2F300F10EE7B}" type="datetimeFigureOut">
              <a:rPr lang="en-US" smtClean="0"/>
              <a:t>11/20/2022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5A22A-7E71-4625-9E59-C40EF7CD69D1}" type="slidenum">
              <a:rPr lang="en-US" smtClean="0"/>
              <a:t>‹#›</a:t>
            </a:fld>
            <a:endParaRPr lang="en-US"/>
          </a:p>
        </p:txBody>
      </p:sp>
    </p:spTree>
    <p:extLst>
      <p:ext uri="{BB962C8B-B14F-4D97-AF65-F5344CB8AC3E}">
        <p14:creationId xmlns:p14="http://schemas.microsoft.com/office/powerpoint/2010/main" val="134054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Hello, My name is Maxwell Xu, and I will be presenting our work on </a:t>
            </a:r>
            <a:r>
              <a:rPr lang="en-US" sz="1800" b="0" i="0" u="none" strike="noStrike" dirty="0" err="1">
                <a:solidFill>
                  <a:srgbClr val="000000"/>
                </a:solidFill>
                <a:effectLst/>
                <a:latin typeface="Arial" panose="020B0604020202020204" pitchFamily="34" charset="0"/>
              </a:rPr>
              <a:t>PulseImpute</a:t>
            </a:r>
            <a:r>
              <a:rPr lang="en-US" sz="1800" b="0" i="0" u="none" strike="noStrike" dirty="0">
                <a:solidFill>
                  <a:srgbClr val="000000"/>
                </a:solidFill>
                <a:effectLst/>
                <a:latin typeface="Arial" panose="020B0604020202020204" pitchFamily="34" charset="0"/>
              </a:rPr>
              <a:t>, a novel benchmark task for pulsative physiological signal imputation</a:t>
            </a: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a:t>
            </a:fld>
            <a:endParaRPr lang="en-US"/>
          </a:p>
        </p:txBody>
      </p:sp>
    </p:spTree>
    <p:extLst>
      <p:ext uri="{BB962C8B-B14F-4D97-AF65-F5344CB8AC3E}">
        <p14:creationId xmlns:p14="http://schemas.microsoft.com/office/powerpoint/2010/main" val="3811338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There is very little prior work that studies mobile health pulsative signal imputation and none that do so in a comprehensive fashion, which motivates our development of this challenge.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Our </a:t>
            </a:r>
            <a:r>
              <a:rPr lang="en-US" sz="1800" b="0" i="0" u="none" strike="noStrike" dirty="0" err="1">
                <a:solidFill>
                  <a:srgbClr val="000000"/>
                </a:solidFill>
                <a:effectLst/>
                <a:latin typeface="Arial" panose="020B0604020202020204" pitchFamily="34" charset="0"/>
              </a:rPr>
              <a:t>pulseImpute</a:t>
            </a:r>
            <a:r>
              <a:rPr lang="en-US" sz="1800" b="0" i="0" u="none" strike="noStrike" dirty="0">
                <a:solidFill>
                  <a:srgbClr val="000000"/>
                </a:solidFill>
                <a:effectLst/>
                <a:latin typeface="Arial" panose="020B0604020202020204" pitchFamily="34" charset="0"/>
              </a:rPr>
              <a:t> challenge leverages public pulsative signal datasets with real-world </a:t>
            </a:r>
            <a:r>
              <a:rPr lang="en-US" sz="1800" b="0" i="0" u="none" strike="noStrike" dirty="0" err="1">
                <a:solidFill>
                  <a:srgbClr val="000000"/>
                </a:solidFill>
                <a:effectLst/>
                <a:latin typeface="Arial" panose="020B0604020202020204" pitchFamily="34" charset="0"/>
              </a:rPr>
              <a:t>mhealth</a:t>
            </a:r>
            <a:r>
              <a:rPr lang="en-US" sz="1800" b="0" i="0" u="none" strike="noStrike" dirty="0">
                <a:solidFill>
                  <a:srgbClr val="000000"/>
                </a:solidFill>
                <a:effectLst/>
                <a:latin typeface="Arial" panose="020B0604020202020204" pitchFamily="34" charset="0"/>
              </a:rPr>
              <a:t> missingness patterns, and we directly evaluate reconstruction performance and downstream tasks that directly depend on reconstruction quality.</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10</a:t>
            </a:fld>
            <a:endParaRPr lang="en-US"/>
          </a:p>
        </p:txBody>
      </p:sp>
    </p:spTree>
    <p:extLst>
      <p:ext uri="{BB962C8B-B14F-4D97-AF65-F5344CB8AC3E}">
        <p14:creationId xmlns:p14="http://schemas.microsoft.com/office/powerpoint/2010/main" val="1951553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our challenge, we focus on two domains, ECG and PPG. ECG signals, pictured above, measure the electrical activity of the heart and PPG signals, pictured below measure blood volume changes in tissue.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11</a:t>
            </a:fld>
            <a:endParaRPr lang="en-US"/>
          </a:p>
        </p:txBody>
      </p:sp>
    </p:spTree>
    <p:extLst>
      <p:ext uri="{BB962C8B-B14F-4D97-AF65-F5344CB8AC3E}">
        <p14:creationId xmlns:p14="http://schemas.microsoft.com/office/powerpoint/2010/main" val="4292748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have two different methods for generating missingness in our challenge. The first focuses on systematically ablating percentages of data.</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On the bottom left, we have the extended loss setting to mimic poor data quality and on the bottom right, we have the transient loss setting to mimic packet loss</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12</a:t>
            </a:fld>
            <a:endParaRPr lang="en-US"/>
          </a:p>
        </p:txBody>
      </p:sp>
    </p:spTree>
    <p:extLst>
      <p:ext uri="{BB962C8B-B14F-4D97-AF65-F5344CB8AC3E}">
        <p14:creationId xmlns:p14="http://schemas.microsoft.com/office/powerpoint/2010/main" val="1831499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second method for generating missingness is by extracting missingness patterns from real </a:t>
            </a:r>
            <a:r>
              <a:rPr lang="en-US" sz="1800" b="0" i="0" u="none" strike="noStrike" dirty="0" err="1">
                <a:solidFill>
                  <a:srgbClr val="000000"/>
                </a:solidFill>
                <a:effectLst/>
                <a:latin typeface="Arial" panose="020B0604020202020204" pitchFamily="34" charset="0"/>
              </a:rPr>
              <a:t>mhealth</a:t>
            </a:r>
            <a:r>
              <a:rPr lang="en-US" sz="1800" b="0" i="0" u="none" strike="noStrike" dirty="0">
                <a:solidFill>
                  <a:srgbClr val="000000"/>
                </a:solidFill>
                <a:effectLst/>
                <a:latin typeface="Arial" panose="020B0604020202020204" pitchFamily="34" charset="0"/>
              </a:rPr>
              <a:t> field studies, and applying them onto our data. On the right side, we can see ECG and PPG signals applied with their respective </a:t>
            </a:r>
            <a:r>
              <a:rPr lang="en-US" sz="1800" b="0" i="0" u="none" strike="noStrike" dirty="0" err="1">
                <a:solidFill>
                  <a:srgbClr val="000000"/>
                </a:solidFill>
                <a:effectLst/>
                <a:latin typeface="Arial" panose="020B0604020202020204" pitchFamily="34" charset="0"/>
              </a:rPr>
              <a:t>misssingness</a:t>
            </a:r>
            <a:r>
              <a:rPr lang="en-US" sz="1800" b="0" i="0" u="none" strike="noStrike" dirty="0">
                <a:solidFill>
                  <a:srgbClr val="000000"/>
                </a:solidFill>
                <a:effectLst/>
                <a:latin typeface="Arial" panose="020B0604020202020204" pitchFamily="34" charset="0"/>
              </a:rPr>
              <a:t> patterns.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13</a:t>
            </a:fld>
            <a:endParaRPr lang="en-US"/>
          </a:p>
        </p:txBody>
      </p:sp>
    </p:spTree>
    <p:extLst>
      <p:ext uri="{BB962C8B-B14F-4D97-AF65-F5344CB8AC3E}">
        <p14:creationId xmlns:p14="http://schemas.microsoft.com/office/powerpoint/2010/main" val="717441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1259f70e375_1_15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1259f70e375_1_15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Our </a:t>
            </a:r>
            <a:r>
              <a:rPr lang="en-US" sz="1800" b="0" i="0" u="none" strike="noStrike" dirty="0" err="1">
                <a:solidFill>
                  <a:srgbClr val="000000"/>
                </a:solidFill>
                <a:effectLst/>
                <a:latin typeface="Arial" panose="020B0604020202020204" pitchFamily="34" charset="0"/>
              </a:rPr>
              <a:t>PulseImpute</a:t>
            </a:r>
            <a:r>
              <a:rPr lang="en-US" sz="1800" b="0" i="0" u="none" strike="noStrike" dirty="0">
                <a:solidFill>
                  <a:srgbClr val="000000"/>
                </a:solidFill>
                <a:effectLst/>
                <a:latin typeface="Arial" panose="020B0604020202020204" pitchFamily="34" charset="0"/>
              </a:rPr>
              <a:t> challenge covers a comprehensive set of baselines, ranging from classical methods to  deep learning ones. The FFT-based imputer is one of the few prior works that utilizes frequency information. RNN-based methods have difficulty propagating information over long missingness gaps, and therefore, some methods have been augmented with GANs. Transformer-based imputation methods have also been developed and they have a strong inductive bias for our setting, but they are plagued by a lack of local context in their key/query comparisons. </a:t>
            </a:r>
            <a:endParaRPr lang="en-US" b="0" dirty="0">
              <a:effectLst/>
            </a:endParaRPr>
          </a:p>
          <a:p>
            <a:br>
              <a:rPr lang="en-US" dirty="0"/>
            </a:b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Self-attention was developed originally to compare word tokens, as demonstrated below, and they have a strong inductive bias in our setting because we can use self-attention to compare wave shapes across quasi-periods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15</a:t>
            </a:fld>
            <a:endParaRPr lang="en-US"/>
          </a:p>
        </p:txBody>
      </p:sp>
    </p:spTree>
    <p:extLst>
      <p:ext uri="{BB962C8B-B14F-4D97-AF65-F5344CB8AC3E}">
        <p14:creationId xmlns:p14="http://schemas.microsoft.com/office/powerpoint/2010/main" val="3723862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in order to do so, we must increase the local context in the query/key functions, which we do with our BDC self-attention module. This allows us for the efficient comparison of waveform shapes comprising 100s of samples.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16</a:t>
            </a:fld>
            <a:endParaRPr lang="en-US"/>
          </a:p>
        </p:txBody>
      </p:sp>
    </p:spTree>
    <p:extLst>
      <p:ext uri="{BB962C8B-B14F-4D97-AF65-F5344CB8AC3E}">
        <p14:creationId xmlns:p14="http://schemas.microsoft.com/office/powerpoint/2010/main" val="1369266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Through this attention visualization, we see that BDC transformer is able to exploit </a:t>
            </a:r>
            <a:r>
              <a:rPr lang="en-US" sz="1800" b="0" i="0" u="none" strike="noStrike" dirty="0" err="1">
                <a:solidFill>
                  <a:srgbClr val="000000"/>
                </a:solidFill>
                <a:effectLst/>
                <a:latin typeface="Arial" panose="020B0604020202020204" pitchFamily="34" charset="0"/>
              </a:rPr>
              <a:t>quasiperiodicity</a:t>
            </a:r>
            <a:r>
              <a:rPr lang="en-US" sz="1800" b="0" i="0" u="none" strike="noStrike" dirty="0">
                <a:solidFill>
                  <a:srgbClr val="000000"/>
                </a:solidFill>
                <a:effectLst/>
                <a:latin typeface="Arial" panose="020B0604020202020204" pitchFamily="34" charset="0"/>
              </a:rPr>
              <a:t> by attending to locations similar in shape.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17</a:t>
            </a:fld>
            <a:endParaRPr lang="en-US"/>
          </a:p>
        </p:txBody>
      </p:sp>
    </p:spTree>
    <p:extLst>
      <p:ext uri="{BB962C8B-B14F-4D97-AF65-F5344CB8AC3E}">
        <p14:creationId xmlns:p14="http://schemas.microsoft.com/office/powerpoint/2010/main" val="2733902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we would like to go over results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18</a:t>
            </a:fld>
            <a:endParaRPr lang="en-US"/>
          </a:p>
        </p:txBody>
      </p:sp>
    </p:spTree>
    <p:extLst>
      <p:ext uri="{BB962C8B-B14F-4D97-AF65-F5344CB8AC3E}">
        <p14:creationId xmlns:p14="http://schemas.microsoft.com/office/powerpoint/2010/main" val="1644600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we discuss the results associated with ECG Imputation with Transient Loss and Cardiac Classification. In the transient loss setting, missingness gaps are typically quite short, which is similar to prior work, and as such, all methods perform well.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19</a:t>
            </a:fld>
            <a:endParaRPr lang="en-US"/>
          </a:p>
        </p:txBody>
      </p:sp>
    </p:spTree>
    <p:extLst>
      <p:ext uri="{BB962C8B-B14F-4D97-AF65-F5344CB8AC3E}">
        <p14:creationId xmlns:p14="http://schemas.microsoft.com/office/powerpoint/2010/main" val="1840909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frame our challenge around mobile health, the study of how mobile devices can be used to track and enable healthy behaviors to hopefully prevent chronic diseases</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This is typically done through sensors that continuously and noninvasively monitor our given conditions.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a:t>
            </a:fld>
            <a:endParaRPr lang="en-US"/>
          </a:p>
        </p:txBody>
      </p:sp>
    </p:spTree>
    <p:extLst>
      <p:ext uri="{BB962C8B-B14F-4D97-AF65-F5344CB8AC3E}">
        <p14:creationId xmlns:p14="http://schemas.microsoft.com/office/powerpoint/2010/main" val="1410305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DL methods can generally reconstruct peaks accurately,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20</a:t>
            </a:fld>
            <a:endParaRPr lang="en-US"/>
          </a:p>
        </p:txBody>
      </p:sp>
    </p:spTree>
    <p:extLst>
      <p:ext uri="{BB962C8B-B14F-4D97-AF65-F5344CB8AC3E}">
        <p14:creationId xmlns:p14="http://schemas.microsoft.com/office/powerpoint/2010/main" val="3300980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while classical cannot.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21</a:t>
            </a:fld>
            <a:endParaRPr lang="en-US"/>
          </a:p>
        </p:txBody>
      </p:sp>
    </p:spTree>
    <p:extLst>
      <p:ext uri="{BB962C8B-B14F-4D97-AF65-F5344CB8AC3E}">
        <p14:creationId xmlns:p14="http://schemas.microsoft.com/office/powerpoint/2010/main" val="1375714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BDC transformer consistently has the best performance.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22</a:t>
            </a:fld>
            <a:endParaRPr lang="en-US"/>
          </a:p>
        </p:txBody>
      </p:sp>
    </p:spTree>
    <p:extLst>
      <p:ext uri="{BB962C8B-B14F-4D97-AF65-F5344CB8AC3E}">
        <p14:creationId xmlns:p14="http://schemas.microsoft.com/office/powerpoint/2010/main" val="209828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extended loss setting is much more difficult as methods must learn how to propagate information across longer missingness gaps.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23</a:t>
            </a:fld>
            <a:endParaRPr lang="en-US"/>
          </a:p>
        </p:txBody>
      </p:sp>
    </p:spTree>
    <p:extLst>
      <p:ext uri="{BB962C8B-B14F-4D97-AF65-F5344CB8AC3E}">
        <p14:creationId xmlns:p14="http://schemas.microsoft.com/office/powerpoint/2010/main" val="348859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particular, we see that GAN methods do very well in imitating the shape of the ECG structures, but do not reconstruct the specific form and rhythm found in the signal.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24</a:t>
            </a:fld>
            <a:endParaRPr lang="en-US"/>
          </a:p>
        </p:txBody>
      </p:sp>
    </p:spTree>
    <p:extLst>
      <p:ext uri="{BB962C8B-B14F-4D97-AF65-F5344CB8AC3E}">
        <p14:creationId xmlns:p14="http://schemas.microsoft.com/office/powerpoint/2010/main" val="2148811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BDC has the best performance, being frequently correct on rhythm, usually correct on form and performing poorly in the diagnostic group.</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25</a:t>
            </a:fld>
            <a:endParaRPr lang="en-US"/>
          </a:p>
        </p:txBody>
      </p:sp>
    </p:spTree>
    <p:extLst>
      <p:ext uri="{BB962C8B-B14F-4D97-AF65-F5344CB8AC3E}">
        <p14:creationId xmlns:p14="http://schemas.microsoft.com/office/powerpoint/2010/main" val="1177175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Now we shift to the setting of ECG imputation with extracted </a:t>
            </a:r>
            <a:r>
              <a:rPr lang="en-US" sz="1800" b="0" i="0" u="none" strike="noStrike" dirty="0" err="1">
                <a:solidFill>
                  <a:srgbClr val="000000"/>
                </a:solidFill>
                <a:effectLst/>
                <a:latin typeface="Arial" panose="020B0604020202020204" pitchFamily="34" charset="0"/>
              </a:rPr>
              <a:t>mhealth</a:t>
            </a:r>
            <a:r>
              <a:rPr lang="en-US" sz="1800" b="0" i="0" u="none" strike="noStrike" dirty="0">
                <a:solidFill>
                  <a:srgbClr val="000000"/>
                </a:solidFill>
                <a:effectLst/>
                <a:latin typeface="Arial" panose="020B0604020202020204" pitchFamily="34" charset="0"/>
              </a:rPr>
              <a:t> missingness and heartbeat detection. In this setting, there are very long 5-minute signals and all methods perform poorly over the long missingness gaps that can last up to a minute long.</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26</a:t>
            </a:fld>
            <a:endParaRPr lang="en-US"/>
          </a:p>
        </p:txBody>
      </p:sp>
    </p:spTree>
    <p:extLst>
      <p:ext uri="{BB962C8B-B14F-4D97-AF65-F5344CB8AC3E}">
        <p14:creationId xmlns:p14="http://schemas.microsoft.com/office/powerpoint/2010/main" val="3592009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two methods that exploit </a:t>
            </a:r>
            <a:r>
              <a:rPr lang="en-US" sz="1800" b="0" i="0" u="none" strike="noStrike" dirty="0" err="1">
                <a:solidFill>
                  <a:srgbClr val="000000"/>
                </a:solidFill>
                <a:effectLst/>
                <a:latin typeface="Arial" panose="020B0604020202020204" pitchFamily="34" charset="0"/>
              </a:rPr>
              <a:t>quasiperiodiicty</a:t>
            </a:r>
            <a:r>
              <a:rPr lang="en-US" sz="1800" b="0" i="0" u="none" strike="noStrike" dirty="0">
                <a:solidFill>
                  <a:srgbClr val="000000"/>
                </a:solidFill>
                <a:effectLst/>
                <a:latin typeface="Arial" panose="020B0604020202020204" pitchFamily="34" charset="0"/>
              </a:rPr>
              <a:t>, FFT and BDC, have the best downstream results, and reconstruct the heartbeat rhythm the best, but BDC easily is the best overall.</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27</a:t>
            </a:fld>
            <a:endParaRPr lang="en-US"/>
          </a:p>
        </p:txBody>
      </p:sp>
    </p:spTree>
    <p:extLst>
      <p:ext uri="{BB962C8B-B14F-4D97-AF65-F5344CB8AC3E}">
        <p14:creationId xmlns:p14="http://schemas.microsoft.com/office/powerpoint/2010/main" val="23386676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the PPG domain, the signals are much simpler morphologically, and overall all methods perform better. Finally we see that exploiting </a:t>
            </a:r>
            <a:r>
              <a:rPr lang="en-US" sz="1800" b="0" i="0" u="none" strike="noStrike" dirty="0" err="1">
                <a:solidFill>
                  <a:srgbClr val="000000"/>
                </a:solidFill>
                <a:effectLst/>
                <a:latin typeface="Arial" panose="020B0604020202020204" pitchFamily="34" charset="0"/>
              </a:rPr>
              <a:t>quasiperiodicity</a:t>
            </a:r>
            <a:r>
              <a:rPr lang="en-US" sz="1800" b="0" i="0" u="none" strike="noStrike" dirty="0">
                <a:solidFill>
                  <a:srgbClr val="000000"/>
                </a:solidFill>
                <a:effectLst/>
                <a:latin typeface="Arial" panose="020B0604020202020204" pitchFamily="34" charset="0"/>
              </a:rPr>
              <a:t> is useful across modalities for both PPG and ECG</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28</a:t>
            </a:fld>
            <a:endParaRPr lang="en-US"/>
          </a:p>
        </p:txBody>
      </p:sp>
    </p:spTree>
    <p:extLst>
      <p:ext uri="{BB962C8B-B14F-4D97-AF65-F5344CB8AC3E}">
        <p14:creationId xmlns:p14="http://schemas.microsoft.com/office/powerpoint/2010/main" val="981034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conclusion, </a:t>
            </a:r>
            <a:r>
              <a:rPr lang="en-US" sz="1800" b="0" i="0" u="none" strike="noStrike" dirty="0" err="1">
                <a:solidFill>
                  <a:srgbClr val="000000"/>
                </a:solidFill>
                <a:effectLst/>
                <a:latin typeface="Arial" panose="020B0604020202020204" pitchFamily="34" charset="0"/>
              </a:rPr>
              <a:t>pulseimpute</a:t>
            </a:r>
            <a:r>
              <a:rPr lang="en-US" sz="1800" b="0" i="0" u="none" strike="noStrike" dirty="0">
                <a:solidFill>
                  <a:srgbClr val="000000"/>
                </a:solidFill>
                <a:effectLst/>
                <a:latin typeface="Arial" panose="020B0604020202020204" pitchFamily="34" charset="0"/>
              </a:rPr>
              <a:t> is a novel challenge of </a:t>
            </a:r>
            <a:r>
              <a:rPr lang="en-US" sz="1800" b="0" i="0" u="none" strike="noStrike" dirty="0" err="1">
                <a:solidFill>
                  <a:srgbClr val="000000"/>
                </a:solidFill>
                <a:effectLst/>
                <a:latin typeface="Arial" panose="020B0604020202020204" pitchFamily="34" charset="0"/>
              </a:rPr>
              <a:t>mhealth</a:t>
            </a:r>
            <a:r>
              <a:rPr lang="en-US" sz="1800" b="0" i="0" u="none" strike="noStrike" dirty="0">
                <a:solidFill>
                  <a:srgbClr val="000000"/>
                </a:solidFill>
                <a:effectLst/>
                <a:latin typeface="Arial" panose="020B0604020202020204" pitchFamily="34" charset="0"/>
              </a:rPr>
              <a:t> signals. We address a key gap in the imputation space, with most prior work failing in our setting, and our proposed BDC transformer demonstrates the potential of </a:t>
            </a:r>
            <a:r>
              <a:rPr lang="en-US" sz="1800" b="0" i="0" u="none" strike="noStrike" dirty="0" err="1">
                <a:solidFill>
                  <a:srgbClr val="000000"/>
                </a:solidFill>
                <a:effectLst/>
                <a:latin typeface="Arial" panose="020B0604020202020204" pitchFamily="34" charset="0"/>
              </a:rPr>
              <a:t>exploitingin</a:t>
            </a:r>
            <a:r>
              <a:rPr lang="en-US" sz="1800" b="0" i="0" u="none" strike="noStrike" dirty="0">
                <a:solidFill>
                  <a:srgbClr val="000000"/>
                </a:solidFill>
                <a:effectLst/>
                <a:latin typeface="Arial" panose="020B0604020202020204" pitchFamily="34" charset="0"/>
              </a:rPr>
              <a:t> </a:t>
            </a:r>
            <a:r>
              <a:rPr lang="en-US" sz="1800" b="0" i="0" u="none" strike="noStrike" dirty="0" err="1">
                <a:solidFill>
                  <a:srgbClr val="000000"/>
                </a:solidFill>
                <a:effectLst/>
                <a:latin typeface="Arial" panose="020B0604020202020204" pitchFamily="34" charset="0"/>
              </a:rPr>
              <a:t>quasiperiodicty</a:t>
            </a:r>
            <a:r>
              <a:rPr lang="en-US" sz="1800" b="0" i="0" u="none" strike="noStrike" dirty="0">
                <a:solidFill>
                  <a:srgbClr val="000000"/>
                </a:solidFill>
                <a:effectLst/>
                <a:latin typeface="Arial" panose="020B0604020202020204" pitchFamily="34" charset="0"/>
              </a:rPr>
              <a:t> to achieve strong performance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Thank you all for listening, and if you have any further questions, please feel free to reach out to me directly via email.</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29</a:t>
            </a:fld>
            <a:endParaRPr lang="en-US"/>
          </a:p>
        </p:txBody>
      </p:sp>
    </p:spTree>
    <p:extLst>
      <p:ext uri="{BB962C8B-B14F-4D97-AF65-F5344CB8AC3E}">
        <p14:creationId xmlns:p14="http://schemas.microsoft.com/office/powerpoint/2010/main" val="560479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missingness in mHealth sensors is both common and complex due to many different sources, and if any sensor modality is missing, we may lose the chance for a health intervention. </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3</a:t>
            </a:fld>
            <a:endParaRPr lang="en-US"/>
          </a:p>
        </p:txBody>
      </p:sp>
    </p:spTree>
    <p:extLst>
      <p:ext uri="{BB962C8B-B14F-4D97-AF65-F5344CB8AC3E}">
        <p14:creationId xmlns:p14="http://schemas.microsoft.com/office/powerpoint/2010/main" val="23233952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 subset of these sensors focus on pulsative signals. Pulsative signals are quasi-periodic, due to their cardiopulmonary origin, and have well-defined specific morphologies that will depend on a user’s given health conditions.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4</a:t>
            </a:fld>
            <a:endParaRPr lang="en-US"/>
          </a:p>
        </p:txBody>
      </p:sp>
    </p:spTree>
    <p:extLst>
      <p:ext uri="{BB962C8B-B14F-4D97-AF65-F5344CB8AC3E}">
        <p14:creationId xmlns:p14="http://schemas.microsoft.com/office/powerpoint/2010/main" val="617368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This setting provides a novel and interesting context for the machine learning imputation community to focus on and address.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5</a:t>
            </a:fld>
            <a:endParaRPr lang="en-US"/>
          </a:p>
        </p:txBody>
      </p:sp>
    </p:spTree>
    <p:extLst>
      <p:ext uri="{BB962C8B-B14F-4D97-AF65-F5344CB8AC3E}">
        <p14:creationId xmlns:p14="http://schemas.microsoft.com/office/powerpoint/2010/main" val="21938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Due to the quasiperiodic structure of these signals, there is an emphasis on modeling information across time to borrow information across quasi-periods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6</a:t>
            </a:fld>
            <a:endParaRPr lang="en-US"/>
          </a:p>
        </p:txBody>
      </p:sp>
    </p:spTree>
    <p:extLst>
      <p:ext uri="{BB962C8B-B14F-4D97-AF65-F5344CB8AC3E}">
        <p14:creationId xmlns:p14="http://schemas.microsoft.com/office/powerpoint/2010/main" val="6324151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Each of the specific morphological properties have clinical significance, so imputation performance directly impacts downstream performance.</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7</a:t>
            </a:fld>
            <a:endParaRPr lang="en-US"/>
          </a:p>
        </p:txBody>
      </p:sp>
    </p:spTree>
    <p:extLst>
      <p:ext uri="{BB962C8B-B14F-4D97-AF65-F5344CB8AC3E}">
        <p14:creationId xmlns:p14="http://schemas.microsoft.com/office/powerpoint/2010/main" val="1279480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Finally, the well-defined morphology supports interpretability. When we visualize the imputation, </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8</a:t>
            </a:fld>
            <a:endParaRPr lang="en-US"/>
          </a:p>
        </p:txBody>
      </p:sp>
    </p:spTree>
    <p:extLst>
      <p:ext uri="{BB962C8B-B14F-4D97-AF65-F5344CB8AC3E}">
        <p14:creationId xmlns:p14="http://schemas.microsoft.com/office/powerpoint/2010/main" val="725278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can clearly understand in what ways the imputation method may be insufficient.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9</a:t>
            </a:fld>
            <a:endParaRPr lang="en-US"/>
          </a:p>
        </p:txBody>
      </p:sp>
    </p:spTree>
    <p:extLst>
      <p:ext uri="{BB962C8B-B14F-4D97-AF65-F5344CB8AC3E}">
        <p14:creationId xmlns:p14="http://schemas.microsoft.com/office/powerpoint/2010/main" val="928189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5E812E04-5E6A-41B8-8502-FAC0ED882612}" type="datetime1">
              <a:rPr lang="en-US" smtClean="0"/>
              <a:t>11/20/2022</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7"/>
        <p:cNvGrpSpPr/>
        <p:nvPr/>
      </p:nvGrpSpPr>
      <p:grpSpPr>
        <a:xfrm>
          <a:off x="0" y="0"/>
          <a:ext cx="0" cy="0"/>
          <a:chOff x="0" y="0"/>
          <a:chExt cx="0" cy="0"/>
        </a:xfrm>
      </p:grpSpPr>
      <p:sp>
        <p:nvSpPr>
          <p:cNvPr id="18" name="Google Shape;18;p4"/>
          <p:cNvSpPr txBox="1">
            <a:spLocks noGrp="1"/>
          </p:cNvSpPr>
          <p:nvPr>
            <p:ph type="body" idx="1"/>
          </p:nvPr>
        </p:nvSpPr>
        <p:spPr>
          <a:xfrm>
            <a:off x="381000" y="1215485"/>
            <a:ext cx="11430000" cy="42256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4"/>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4"/>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 name="Google Shape;22;p4"/>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158249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
          <p:cNvSpPr txBox="1">
            <a:spLocks noGrp="1"/>
          </p:cNvSpPr>
          <p:nvPr>
            <p:ph type="body" idx="1"/>
          </p:nvPr>
        </p:nvSpPr>
        <p:spPr>
          <a:xfrm>
            <a:off x="379048" y="1215483"/>
            <a:ext cx="5615353" cy="42256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5"/>
          <p:cNvSpPr txBox="1">
            <a:spLocks noGrp="1"/>
          </p:cNvSpPr>
          <p:nvPr>
            <p:ph type="body" idx="2"/>
          </p:nvPr>
        </p:nvSpPr>
        <p:spPr>
          <a:xfrm>
            <a:off x="6197600" y="1215483"/>
            <a:ext cx="5613400" cy="4225652"/>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5"/>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5"/>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5"/>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32395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0"/>
        <p:cNvGrpSpPr/>
        <p:nvPr/>
      </p:nvGrpSpPr>
      <p:grpSpPr>
        <a:xfrm>
          <a:off x="0" y="0"/>
          <a:ext cx="0" cy="0"/>
          <a:chOff x="0" y="0"/>
          <a:chExt cx="0" cy="0"/>
        </a:xfrm>
      </p:grpSpPr>
      <p:sp>
        <p:nvSpPr>
          <p:cNvPr id="31" name="Google Shape;31;p6"/>
          <p:cNvSpPr txBox="1">
            <a:spLocks noGrp="1"/>
          </p:cNvSpPr>
          <p:nvPr>
            <p:ph type="body" idx="1"/>
          </p:nvPr>
        </p:nvSpPr>
        <p:spPr>
          <a:xfrm>
            <a:off x="381001" y="1235113"/>
            <a:ext cx="561763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3057"/>
              </a:buClr>
              <a:buSzPts val="2400"/>
              <a:buNone/>
              <a:defRPr sz="2400" b="1"/>
            </a:lvl1pPr>
            <a:lvl2pPr marL="914400" lvl="1" indent="-228600" algn="l">
              <a:lnSpc>
                <a:spcPct val="90000"/>
              </a:lnSpc>
              <a:spcBef>
                <a:spcPts val="500"/>
              </a:spcBef>
              <a:spcAft>
                <a:spcPts val="0"/>
              </a:spcAft>
              <a:buClr>
                <a:srgbClr val="003057"/>
              </a:buClr>
              <a:buSzPts val="2000"/>
              <a:buNone/>
              <a:defRPr sz="2000" b="1"/>
            </a:lvl2pPr>
            <a:lvl3pPr marL="1371600" lvl="2" indent="-228600" algn="l">
              <a:lnSpc>
                <a:spcPct val="90000"/>
              </a:lnSpc>
              <a:spcBef>
                <a:spcPts val="500"/>
              </a:spcBef>
              <a:spcAft>
                <a:spcPts val="0"/>
              </a:spcAft>
              <a:buClr>
                <a:srgbClr val="003057"/>
              </a:buClr>
              <a:buSzPts val="1800"/>
              <a:buNone/>
              <a:defRPr sz="1800" b="1"/>
            </a:lvl3pPr>
            <a:lvl4pPr marL="1828800" lvl="3" indent="-228600" algn="l">
              <a:lnSpc>
                <a:spcPct val="90000"/>
              </a:lnSpc>
              <a:spcBef>
                <a:spcPts val="500"/>
              </a:spcBef>
              <a:spcAft>
                <a:spcPts val="0"/>
              </a:spcAft>
              <a:buClr>
                <a:srgbClr val="003057"/>
              </a:buClr>
              <a:buSzPts val="1600"/>
              <a:buNone/>
              <a:defRPr sz="1600" b="1"/>
            </a:lvl4pPr>
            <a:lvl5pPr marL="2286000" lvl="4" indent="-228600" algn="l">
              <a:lnSpc>
                <a:spcPct val="90000"/>
              </a:lnSpc>
              <a:spcBef>
                <a:spcPts val="500"/>
              </a:spcBef>
              <a:spcAft>
                <a:spcPts val="0"/>
              </a:spcAft>
              <a:buClr>
                <a:srgbClr val="00305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 name="Google Shape;32;p6"/>
          <p:cNvSpPr txBox="1">
            <a:spLocks noGrp="1"/>
          </p:cNvSpPr>
          <p:nvPr>
            <p:ph type="body" idx="2"/>
          </p:nvPr>
        </p:nvSpPr>
        <p:spPr>
          <a:xfrm>
            <a:off x="381001" y="2078658"/>
            <a:ext cx="5617633" cy="336247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6"/>
          <p:cNvSpPr txBox="1">
            <a:spLocks noGrp="1"/>
          </p:cNvSpPr>
          <p:nvPr>
            <p:ph type="body" idx="3"/>
          </p:nvPr>
        </p:nvSpPr>
        <p:spPr>
          <a:xfrm>
            <a:off x="6172200" y="1235113"/>
            <a:ext cx="56388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rgbClr val="003057"/>
              </a:buClr>
              <a:buSzPts val="2400"/>
              <a:buNone/>
              <a:defRPr sz="2400" b="1"/>
            </a:lvl1pPr>
            <a:lvl2pPr marL="914400" lvl="1" indent="-228600" algn="l">
              <a:lnSpc>
                <a:spcPct val="90000"/>
              </a:lnSpc>
              <a:spcBef>
                <a:spcPts val="500"/>
              </a:spcBef>
              <a:spcAft>
                <a:spcPts val="0"/>
              </a:spcAft>
              <a:buClr>
                <a:srgbClr val="003057"/>
              </a:buClr>
              <a:buSzPts val="2000"/>
              <a:buNone/>
              <a:defRPr sz="2000" b="1"/>
            </a:lvl2pPr>
            <a:lvl3pPr marL="1371600" lvl="2" indent="-228600" algn="l">
              <a:lnSpc>
                <a:spcPct val="90000"/>
              </a:lnSpc>
              <a:spcBef>
                <a:spcPts val="500"/>
              </a:spcBef>
              <a:spcAft>
                <a:spcPts val="0"/>
              </a:spcAft>
              <a:buClr>
                <a:srgbClr val="003057"/>
              </a:buClr>
              <a:buSzPts val="1800"/>
              <a:buNone/>
              <a:defRPr sz="1800" b="1"/>
            </a:lvl3pPr>
            <a:lvl4pPr marL="1828800" lvl="3" indent="-228600" algn="l">
              <a:lnSpc>
                <a:spcPct val="90000"/>
              </a:lnSpc>
              <a:spcBef>
                <a:spcPts val="500"/>
              </a:spcBef>
              <a:spcAft>
                <a:spcPts val="0"/>
              </a:spcAft>
              <a:buClr>
                <a:srgbClr val="003057"/>
              </a:buClr>
              <a:buSzPts val="1600"/>
              <a:buNone/>
              <a:defRPr sz="1600" b="1"/>
            </a:lvl4pPr>
            <a:lvl5pPr marL="2286000" lvl="4" indent="-228600" algn="l">
              <a:lnSpc>
                <a:spcPct val="90000"/>
              </a:lnSpc>
              <a:spcBef>
                <a:spcPts val="500"/>
              </a:spcBef>
              <a:spcAft>
                <a:spcPts val="0"/>
              </a:spcAft>
              <a:buClr>
                <a:srgbClr val="003057"/>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 name="Google Shape;34;p6"/>
          <p:cNvSpPr txBox="1">
            <a:spLocks noGrp="1"/>
          </p:cNvSpPr>
          <p:nvPr>
            <p:ph type="body" idx="4"/>
          </p:nvPr>
        </p:nvSpPr>
        <p:spPr>
          <a:xfrm>
            <a:off x="6172200" y="2078658"/>
            <a:ext cx="5638800" cy="336247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6"/>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6"/>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6"/>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6"/>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8565784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7"/>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7"/>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611583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8"/>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8"/>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056199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381001" y="457200"/>
            <a:ext cx="393276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9"/>
          <p:cNvSpPr txBox="1">
            <a:spLocks noGrp="1"/>
          </p:cNvSpPr>
          <p:nvPr>
            <p:ph type="body" idx="1"/>
          </p:nvPr>
        </p:nvSpPr>
        <p:spPr>
          <a:xfrm>
            <a:off x="4313768" y="457201"/>
            <a:ext cx="7497233" cy="5403850"/>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rgbClr val="003057"/>
              </a:buClr>
              <a:buSzPts val="3200"/>
              <a:buChar char="•"/>
              <a:defRPr sz="3200"/>
            </a:lvl1pPr>
            <a:lvl2pPr marL="914400" lvl="1" indent="-406400" algn="l">
              <a:lnSpc>
                <a:spcPct val="90000"/>
              </a:lnSpc>
              <a:spcBef>
                <a:spcPts val="500"/>
              </a:spcBef>
              <a:spcAft>
                <a:spcPts val="0"/>
              </a:spcAft>
              <a:buClr>
                <a:srgbClr val="003057"/>
              </a:buClr>
              <a:buSzPts val="2800"/>
              <a:buChar char="•"/>
              <a:defRPr sz="2800"/>
            </a:lvl2pPr>
            <a:lvl3pPr marL="1371600" lvl="2" indent="-381000" algn="l">
              <a:lnSpc>
                <a:spcPct val="90000"/>
              </a:lnSpc>
              <a:spcBef>
                <a:spcPts val="500"/>
              </a:spcBef>
              <a:spcAft>
                <a:spcPts val="0"/>
              </a:spcAft>
              <a:buClr>
                <a:srgbClr val="003057"/>
              </a:buClr>
              <a:buSzPts val="2400"/>
              <a:buChar char="•"/>
              <a:defRPr sz="2400"/>
            </a:lvl3pPr>
            <a:lvl4pPr marL="1828800" lvl="3" indent="-355600" algn="l">
              <a:lnSpc>
                <a:spcPct val="90000"/>
              </a:lnSpc>
              <a:spcBef>
                <a:spcPts val="500"/>
              </a:spcBef>
              <a:spcAft>
                <a:spcPts val="0"/>
              </a:spcAft>
              <a:buClr>
                <a:srgbClr val="003057"/>
              </a:buClr>
              <a:buSzPts val="2000"/>
              <a:buChar char="•"/>
              <a:defRPr sz="2000"/>
            </a:lvl4pPr>
            <a:lvl5pPr marL="2286000" lvl="4" indent="-355600" algn="l">
              <a:lnSpc>
                <a:spcPct val="90000"/>
              </a:lnSpc>
              <a:spcBef>
                <a:spcPts val="500"/>
              </a:spcBef>
              <a:spcAft>
                <a:spcPts val="0"/>
              </a:spcAft>
              <a:buClr>
                <a:srgbClr val="003057"/>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1" name="Google Shape;51;p9"/>
          <p:cNvSpPr txBox="1">
            <a:spLocks noGrp="1"/>
          </p:cNvSpPr>
          <p:nvPr>
            <p:ph type="body" idx="2"/>
          </p:nvPr>
        </p:nvSpPr>
        <p:spPr>
          <a:xfrm>
            <a:off x="381001" y="2274849"/>
            <a:ext cx="3932767" cy="35941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3057"/>
              </a:buClr>
              <a:buSzPts val="1600"/>
              <a:buNone/>
              <a:defRPr sz="1600"/>
            </a:lvl1pPr>
            <a:lvl2pPr marL="914400" lvl="1" indent="-228600" algn="l">
              <a:lnSpc>
                <a:spcPct val="90000"/>
              </a:lnSpc>
              <a:spcBef>
                <a:spcPts val="500"/>
              </a:spcBef>
              <a:spcAft>
                <a:spcPts val="0"/>
              </a:spcAft>
              <a:buClr>
                <a:srgbClr val="003057"/>
              </a:buClr>
              <a:buSzPts val="1400"/>
              <a:buNone/>
              <a:defRPr sz="1400"/>
            </a:lvl2pPr>
            <a:lvl3pPr marL="1371600" lvl="2" indent="-228600" algn="l">
              <a:lnSpc>
                <a:spcPct val="90000"/>
              </a:lnSpc>
              <a:spcBef>
                <a:spcPts val="500"/>
              </a:spcBef>
              <a:spcAft>
                <a:spcPts val="0"/>
              </a:spcAft>
              <a:buClr>
                <a:srgbClr val="003057"/>
              </a:buClr>
              <a:buSzPts val="1200"/>
              <a:buNone/>
              <a:defRPr sz="1200"/>
            </a:lvl3pPr>
            <a:lvl4pPr marL="1828800" lvl="3" indent="-228600" algn="l">
              <a:lnSpc>
                <a:spcPct val="90000"/>
              </a:lnSpc>
              <a:spcBef>
                <a:spcPts val="500"/>
              </a:spcBef>
              <a:spcAft>
                <a:spcPts val="0"/>
              </a:spcAft>
              <a:buClr>
                <a:srgbClr val="003057"/>
              </a:buClr>
              <a:buSzPts val="1000"/>
              <a:buNone/>
              <a:defRPr sz="1000"/>
            </a:lvl4pPr>
            <a:lvl5pPr marL="2286000" lvl="4" indent="-228600" algn="l">
              <a:lnSpc>
                <a:spcPct val="90000"/>
              </a:lnSpc>
              <a:spcBef>
                <a:spcPts val="500"/>
              </a:spcBef>
              <a:spcAft>
                <a:spcPts val="0"/>
              </a:spcAft>
              <a:buClr>
                <a:srgbClr val="003057"/>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2" name="Google Shape;52;p9"/>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9"/>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59729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381001" y="457200"/>
            <a:ext cx="393276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A7934B"/>
              </a:buClr>
              <a:buSzPts val="3200"/>
              <a:buFont typeface="Roboto"/>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0"/>
          <p:cNvSpPr>
            <a:spLocks noGrp="1"/>
          </p:cNvSpPr>
          <p:nvPr>
            <p:ph type="pic" idx="2"/>
          </p:nvPr>
        </p:nvSpPr>
        <p:spPr>
          <a:xfrm>
            <a:off x="4313768" y="457201"/>
            <a:ext cx="7497233" cy="4983934"/>
          </a:xfrm>
          <a:prstGeom prst="rect">
            <a:avLst/>
          </a:prstGeom>
          <a:noFill/>
          <a:ln>
            <a:noFill/>
          </a:ln>
        </p:spPr>
      </p:sp>
      <p:sp>
        <p:nvSpPr>
          <p:cNvPr id="58" name="Google Shape;58;p10"/>
          <p:cNvSpPr txBox="1">
            <a:spLocks noGrp="1"/>
          </p:cNvSpPr>
          <p:nvPr>
            <p:ph type="body" idx="1"/>
          </p:nvPr>
        </p:nvSpPr>
        <p:spPr>
          <a:xfrm>
            <a:off x="381001" y="2274850"/>
            <a:ext cx="3932767" cy="3166286"/>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003057"/>
              </a:buClr>
              <a:buSzPts val="1600"/>
              <a:buNone/>
              <a:defRPr sz="1600"/>
            </a:lvl1pPr>
            <a:lvl2pPr marL="914400" lvl="1" indent="-228600" algn="l">
              <a:lnSpc>
                <a:spcPct val="90000"/>
              </a:lnSpc>
              <a:spcBef>
                <a:spcPts val="500"/>
              </a:spcBef>
              <a:spcAft>
                <a:spcPts val="0"/>
              </a:spcAft>
              <a:buClr>
                <a:srgbClr val="003057"/>
              </a:buClr>
              <a:buSzPts val="1400"/>
              <a:buNone/>
              <a:defRPr sz="1400"/>
            </a:lvl2pPr>
            <a:lvl3pPr marL="1371600" lvl="2" indent="-228600" algn="l">
              <a:lnSpc>
                <a:spcPct val="90000"/>
              </a:lnSpc>
              <a:spcBef>
                <a:spcPts val="500"/>
              </a:spcBef>
              <a:spcAft>
                <a:spcPts val="0"/>
              </a:spcAft>
              <a:buClr>
                <a:srgbClr val="003057"/>
              </a:buClr>
              <a:buSzPts val="1200"/>
              <a:buNone/>
              <a:defRPr sz="1200"/>
            </a:lvl3pPr>
            <a:lvl4pPr marL="1828800" lvl="3" indent="-228600" algn="l">
              <a:lnSpc>
                <a:spcPct val="90000"/>
              </a:lnSpc>
              <a:spcBef>
                <a:spcPts val="500"/>
              </a:spcBef>
              <a:spcAft>
                <a:spcPts val="0"/>
              </a:spcAft>
              <a:buClr>
                <a:srgbClr val="003057"/>
              </a:buClr>
              <a:buSzPts val="1000"/>
              <a:buNone/>
              <a:defRPr sz="1000"/>
            </a:lvl4pPr>
            <a:lvl5pPr marL="2286000" lvl="4" indent="-228600" algn="l">
              <a:lnSpc>
                <a:spcPct val="90000"/>
              </a:lnSpc>
              <a:spcBef>
                <a:spcPts val="500"/>
              </a:spcBef>
              <a:spcAft>
                <a:spcPts val="0"/>
              </a:spcAft>
              <a:buClr>
                <a:srgbClr val="003057"/>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9" name="Google Shape;59;p10"/>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0"/>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462861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4" name="Google Shape;64;p11"/>
          <p:cNvSpPr txBox="1">
            <a:spLocks noGrp="1"/>
          </p:cNvSpPr>
          <p:nvPr>
            <p:ph type="body" idx="1"/>
          </p:nvPr>
        </p:nvSpPr>
        <p:spPr>
          <a:xfrm rot="5400000">
            <a:off x="3983175" y="-2386690"/>
            <a:ext cx="4225650" cy="114300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5" name="Google Shape;65;p11"/>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549635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rot="5400000">
            <a:off x="75906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A7934B"/>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1875632" y="-1129506"/>
            <a:ext cx="5811838" cy="88011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rgbClr val="003057"/>
              </a:buClr>
              <a:buSzPts val="1800"/>
              <a:buChar char="•"/>
              <a:defRPr/>
            </a:lvl1pPr>
            <a:lvl2pPr marL="914400" lvl="1" indent="-342900" algn="l">
              <a:lnSpc>
                <a:spcPct val="90000"/>
              </a:lnSpc>
              <a:spcBef>
                <a:spcPts val="500"/>
              </a:spcBef>
              <a:spcAft>
                <a:spcPts val="0"/>
              </a:spcAft>
              <a:buClr>
                <a:srgbClr val="003057"/>
              </a:buClr>
              <a:buSzPts val="1800"/>
              <a:buChar char="•"/>
              <a:defRPr/>
            </a:lvl2pPr>
            <a:lvl3pPr marL="1371600" lvl="2" indent="-342900" algn="l">
              <a:lnSpc>
                <a:spcPct val="90000"/>
              </a:lnSpc>
              <a:spcBef>
                <a:spcPts val="500"/>
              </a:spcBef>
              <a:spcAft>
                <a:spcPts val="0"/>
              </a:spcAft>
              <a:buClr>
                <a:srgbClr val="003057"/>
              </a:buClr>
              <a:buSzPts val="1800"/>
              <a:buChar char="•"/>
              <a:defRPr/>
            </a:lvl3pPr>
            <a:lvl4pPr marL="1828800" lvl="3" indent="-342900" algn="l">
              <a:lnSpc>
                <a:spcPct val="90000"/>
              </a:lnSpc>
              <a:spcBef>
                <a:spcPts val="500"/>
              </a:spcBef>
              <a:spcAft>
                <a:spcPts val="0"/>
              </a:spcAft>
              <a:buClr>
                <a:srgbClr val="003057"/>
              </a:buClr>
              <a:buSzPts val="1800"/>
              <a:buChar char="•"/>
              <a:defRPr/>
            </a:lvl4pPr>
            <a:lvl5pPr marL="2286000" lvl="4" indent="-342900" algn="l">
              <a:lnSpc>
                <a:spcPct val="90000"/>
              </a:lnSpc>
              <a:spcBef>
                <a:spcPts val="500"/>
              </a:spcBef>
              <a:spcAft>
                <a:spcPts val="0"/>
              </a:spcAft>
              <a:buClr>
                <a:srgbClr val="003057"/>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2892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lvl1pPr>
              <a:defRPr sz="2600"/>
            </a:lvl1pPr>
            <a:lvl2pPr>
              <a:defRPr sz="22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9DA5555A-360E-4266-B773-7F1A68A4429E}" type="datetime1">
              <a:rPr lang="en-US" smtClean="0"/>
              <a:t>11/20/2022</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415600" y="593367"/>
            <a:ext cx="11360700" cy="763500"/>
          </a:xfrm>
          <a:prstGeom prst="rect">
            <a:avLst/>
          </a:prstGeom>
        </p:spPr>
        <p:txBody>
          <a:bodyPr spcFirstLastPara="1" wrap="square" lIns="91425" tIns="45700" rIns="91425" bIns="45700" anchor="ctr" anchorCtr="0">
            <a:normAutofit/>
          </a:bodyPr>
          <a:lstStyle>
            <a:lvl1pPr lvl="0" rtl="0">
              <a:spcBef>
                <a:spcPts val="0"/>
              </a:spcBef>
              <a:spcAft>
                <a:spcPts val="0"/>
              </a:spcAft>
              <a:buSzPts val="36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3"/>
          <p:cNvSpPr txBox="1">
            <a:spLocks noGrp="1"/>
          </p:cNvSpPr>
          <p:nvPr>
            <p:ph type="body" idx="1"/>
          </p:nvPr>
        </p:nvSpPr>
        <p:spPr>
          <a:xfrm>
            <a:off x="415600" y="1536633"/>
            <a:ext cx="11360700" cy="4555200"/>
          </a:xfrm>
          <a:prstGeom prst="rect">
            <a:avLst/>
          </a:prstGeom>
        </p:spPr>
        <p:txBody>
          <a:bodyPr spcFirstLastPara="1" wrap="square" lIns="91425" tIns="45700" rIns="91425" bIns="45700" anchor="t" anchorCtr="0">
            <a:normAutofit/>
          </a:bodyPr>
          <a:lstStyle>
            <a:lvl1pPr marL="457200" lvl="0" indent="-406400" rtl="0">
              <a:spcBef>
                <a:spcPts val="1000"/>
              </a:spcBef>
              <a:spcAft>
                <a:spcPts val="0"/>
              </a:spcAft>
              <a:buSzPts val="2800"/>
              <a:buChar char="•"/>
              <a:defRPr/>
            </a:lvl1pPr>
            <a:lvl2pPr marL="914400" lvl="1" indent="-381000" rtl="0">
              <a:spcBef>
                <a:spcPts val="500"/>
              </a:spcBef>
              <a:spcAft>
                <a:spcPts val="0"/>
              </a:spcAft>
              <a:buSzPts val="2400"/>
              <a:buChar char="•"/>
              <a:defRPr/>
            </a:lvl2pPr>
            <a:lvl3pPr marL="1371600" lvl="2" indent="-355600" rtl="0">
              <a:spcBef>
                <a:spcPts val="500"/>
              </a:spcBef>
              <a:spcAft>
                <a:spcPts val="0"/>
              </a:spcAft>
              <a:buSzPts val="2000"/>
              <a:buChar char="•"/>
              <a:defRPr/>
            </a:lvl3pPr>
            <a:lvl4pPr marL="1828800" lvl="3" indent="-342900" rtl="0">
              <a:spcBef>
                <a:spcPts val="500"/>
              </a:spcBef>
              <a:spcAft>
                <a:spcPts val="0"/>
              </a:spcAft>
              <a:buSzPts val="1800"/>
              <a:buChar char="•"/>
              <a:defRPr/>
            </a:lvl4pPr>
            <a:lvl5pPr marL="2286000" lvl="4" indent="-342900" rtl="0">
              <a:spcBef>
                <a:spcPts val="500"/>
              </a:spcBef>
              <a:spcAft>
                <a:spcPts val="0"/>
              </a:spcAft>
              <a:buSzPts val="1800"/>
              <a:buChar char="•"/>
              <a:defRPr/>
            </a:lvl5pPr>
            <a:lvl6pPr marL="2743200" lvl="5" indent="-342900" rtl="0">
              <a:spcBef>
                <a:spcPts val="500"/>
              </a:spcBef>
              <a:spcAft>
                <a:spcPts val="0"/>
              </a:spcAft>
              <a:buSzPts val="1800"/>
              <a:buChar char="•"/>
              <a:defRPr/>
            </a:lvl6pPr>
            <a:lvl7pPr marL="3200400" lvl="6" indent="-342900" rtl="0">
              <a:spcBef>
                <a:spcPts val="500"/>
              </a:spcBef>
              <a:spcAft>
                <a:spcPts val="0"/>
              </a:spcAft>
              <a:buSzPts val="1800"/>
              <a:buChar char="•"/>
              <a:defRPr/>
            </a:lvl7pPr>
            <a:lvl8pPr marL="3657600" lvl="7" indent="-342900" rtl="0">
              <a:spcBef>
                <a:spcPts val="500"/>
              </a:spcBef>
              <a:spcAft>
                <a:spcPts val="0"/>
              </a:spcAft>
              <a:buSzPts val="1800"/>
              <a:buChar char="•"/>
              <a:defRPr/>
            </a:lvl8pPr>
            <a:lvl9pPr marL="4114800" lvl="8" indent="-342900" rtl="0">
              <a:spcBef>
                <a:spcPts val="500"/>
              </a:spcBef>
              <a:spcAft>
                <a:spcPts val="0"/>
              </a:spcAft>
              <a:buSzPts val="1800"/>
              <a:buChar char="•"/>
              <a:defRPr/>
            </a:lvl9pPr>
          </a:lstStyle>
          <a:p>
            <a:endParaRPr/>
          </a:p>
        </p:txBody>
      </p:sp>
      <p:sp>
        <p:nvSpPr>
          <p:cNvPr id="77" name="Google Shape;77;p13"/>
          <p:cNvSpPr txBox="1">
            <a:spLocks noGrp="1"/>
          </p:cNvSpPr>
          <p:nvPr>
            <p:ph type="sldNum" idx="12"/>
          </p:nvPr>
        </p:nvSpPr>
        <p:spPr>
          <a:xfrm>
            <a:off x="11296610" y="6217622"/>
            <a:ext cx="731700" cy="524700"/>
          </a:xfrm>
          <a:prstGeom prst="rect">
            <a:avLst/>
          </a:prstGeom>
        </p:spPr>
        <p:txBody>
          <a:bodyPr spcFirstLastPara="1" wrap="square" lIns="91425" tIns="45700" rIns="91425" bIns="457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506556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D1DC1013-15E4-4DA1-B2A7-1C963A7C4929}" type="datetime1">
              <a:rPr lang="en-US" smtClean="0"/>
              <a:t>11/20/2022</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98C78F37-4E54-4D88-8F50-7DD15A461BD9}" type="datetime1">
              <a:rPr lang="en-US" smtClean="0"/>
              <a:t>11/20/2022</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8780561E-8865-4AA6-AA8F-98145B097EBF}" type="datetime1">
              <a:rPr lang="en-US" smtClean="0"/>
              <a:t>11/20/2022</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881F03B-FA44-42FA-A0AF-F73C86AB6CC7}" type="datetime1">
              <a:rPr lang="en-US" smtClean="0"/>
              <a:t>11/20/2022</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53F17B60-3B62-4763-BA90-55D2E1EBB96C}" type="datetime1">
              <a:rPr lang="en-US" smtClean="0"/>
              <a:t>11/20/2022</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BA5C0E3F-A0D2-4075-B4CB-C065B4C400A6}" type="datetime1">
              <a:rPr lang="en-US" smtClean="0"/>
              <a:t>11/20/2022</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2DBD4E65-B65B-4B8B-89D7-3A0591C8AAF5}" type="datetime1">
              <a:rPr lang="en-US" smtClean="0"/>
              <a:t>11/20/2022</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3.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3.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6614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763953" y="647471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9C5E1-F463-4B0F-9D27-DF61C9B370F5}" type="datetime1">
              <a:rPr lang="en-US" smtClean="0"/>
              <a:t>11/20/2022</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507153" y="6474714"/>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448800" y="647471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81000" y="200722"/>
            <a:ext cx="11430000" cy="101476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A7934B"/>
              </a:buClr>
              <a:buSzPts val="3600"/>
              <a:buFont typeface="Roboto"/>
              <a:buNone/>
              <a:defRPr sz="3600" b="1" i="0" u="none" strike="noStrike" cap="none">
                <a:solidFill>
                  <a:srgbClr val="A7934B"/>
                </a:solidFill>
                <a:latin typeface="Roboto"/>
                <a:ea typeface="Roboto"/>
                <a:cs typeface="Roboto"/>
                <a:sym typeface="Roboto"/>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
          <p:cNvSpPr txBox="1">
            <a:spLocks noGrp="1"/>
          </p:cNvSpPr>
          <p:nvPr>
            <p:ph type="body" idx="1"/>
          </p:nvPr>
        </p:nvSpPr>
        <p:spPr>
          <a:xfrm>
            <a:off x="381000" y="1215485"/>
            <a:ext cx="11430000" cy="422565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3057"/>
              </a:buClr>
              <a:buSzPts val="2800"/>
              <a:buFont typeface="Arial"/>
              <a:buChar char="•"/>
              <a:defRPr sz="2800" b="0" i="0" u="none" strike="noStrike" cap="none">
                <a:solidFill>
                  <a:srgbClr val="003057"/>
                </a:solidFill>
                <a:latin typeface="Roboto"/>
                <a:ea typeface="Roboto"/>
                <a:cs typeface="Roboto"/>
                <a:sym typeface="Roboto"/>
              </a:defRPr>
            </a:lvl1pPr>
            <a:lvl2pPr marL="914400" marR="0" lvl="1" indent="-381000" algn="l" rtl="0">
              <a:lnSpc>
                <a:spcPct val="90000"/>
              </a:lnSpc>
              <a:spcBef>
                <a:spcPts val="500"/>
              </a:spcBef>
              <a:spcAft>
                <a:spcPts val="0"/>
              </a:spcAft>
              <a:buClr>
                <a:srgbClr val="003057"/>
              </a:buClr>
              <a:buSzPts val="2400"/>
              <a:buFont typeface="Arial"/>
              <a:buChar char="•"/>
              <a:defRPr sz="2400" b="0" i="0" u="none" strike="noStrike" cap="none">
                <a:solidFill>
                  <a:srgbClr val="003057"/>
                </a:solidFill>
                <a:latin typeface="Roboto"/>
                <a:ea typeface="Roboto"/>
                <a:cs typeface="Roboto"/>
                <a:sym typeface="Roboto"/>
              </a:defRPr>
            </a:lvl2pPr>
            <a:lvl3pPr marL="1371600" marR="0" lvl="2" indent="-355600" algn="l" rtl="0">
              <a:lnSpc>
                <a:spcPct val="90000"/>
              </a:lnSpc>
              <a:spcBef>
                <a:spcPts val="500"/>
              </a:spcBef>
              <a:spcAft>
                <a:spcPts val="0"/>
              </a:spcAft>
              <a:buClr>
                <a:srgbClr val="003057"/>
              </a:buClr>
              <a:buSzPts val="2000"/>
              <a:buFont typeface="Arial"/>
              <a:buChar char="•"/>
              <a:defRPr sz="2000" b="0" i="0" u="none" strike="noStrike" cap="none">
                <a:solidFill>
                  <a:srgbClr val="003057"/>
                </a:solidFill>
                <a:latin typeface="Roboto"/>
                <a:ea typeface="Roboto"/>
                <a:cs typeface="Roboto"/>
                <a:sym typeface="Roboto"/>
              </a:defRPr>
            </a:lvl3pPr>
            <a:lvl4pPr marL="1828800" marR="0" lvl="3" indent="-342900"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4pPr>
            <a:lvl5pPr marL="2286000" marR="0" lvl="4" indent="-342900" algn="l" rtl="0">
              <a:lnSpc>
                <a:spcPct val="90000"/>
              </a:lnSpc>
              <a:spcBef>
                <a:spcPts val="5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dt" idx="10"/>
          </p:nvPr>
        </p:nvSpPr>
        <p:spPr>
          <a:xfrm>
            <a:off x="381000" y="5441135"/>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5" name="Google Shape;15;p3"/>
          <p:cNvSpPr txBox="1">
            <a:spLocks noGrp="1"/>
          </p:cNvSpPr>
          <p:nvPr>
            <p:ph type="ftr" idx="11"/>
          </p:nvPr>
        </p:nvSpPr>
        <p:spPr>
          <a:xfrm>
            <a:off x="3126154" y="5441135"/>
            <a:ext cx="5941647"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Google Shape;16;p3"/>
          <p:cNvSpPr txBox="1">
            <a:spLocks noGrp="1"/>
          </p:cNvSpPr>
          <p:nvPr>
            <p:ph type="sldNum" idx="12"/>
          </p:nvPr>
        </p:nvSpPr>
        <p:spPr>
          <a:xfrm>
            <a:off x="9448800" y="6492885"/>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84596187"/>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10.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800A633-57CA-F1A8-8ACD-AD47AAB8423C}"/>
              </a:ext>
            </a:extLst>
          </p:cNvPr>
          <p:cNvSpPr txBox="1">
            <a:spLocks/>
          </p:cNvSpPr>
          <p:nvPr/>
        </p:nvSpPr>
        <p:spPr>
          <a:xfrm>
            <a:off x="1973179" y="4034586"/>
            <a:ext cx="6745519" cy="2440642"/>
          </a:xfrm>
          <a:prstGeom prst="rect">
            <a:avLst/>
          </a:prstGeom>
        </p:spPr>
        <p:txBody>
          <a:bodyPr>
            <a:noAutofit/>
          </a:bodyPr>
          <a:lstStyle>
            <a:lvl1pPr marL="0" indent="0" algn="l" defTabSz="342900" rtl="0" eaLnBrk="1" latinLnBrk="0" hangingPunct="1">
              <a:lnSpc>
                <a:spcPts val="3600"/>
              </a:lnSpc>
              <a:spcBef>
                <a:spcPct val="20000"/>
              </a:spcBef>
              <a:buFont typeface="Arial"/>
              <a:buNone/>
              <a:defRPr sz="1800" b="0" kern="120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a:lnSpc>
                <a:spcPct val="100000"/>
              </a:lnSpc>
            </a:pPr>
            <a:r>
              <a:rPr lang="en-US" sz="1600" dirty="0">
                <a:solidFill>
                  <a:schemeClr val="bg1"/>
                </a:solidFill>
                <a:latin typeface="Arial" panose="020B0604020202020204" pitchFamily="34" charset="0"/>
              </a:rPr>
              <a:t>Maxwell A. Xu</a:t>
            </a:r>
            <a:r>
              <a:rPr lang="en-US" sz="1600" baseline="30000" dirty="0">
                <a:solidFill>
                  <a:schemeClr val="bg1"/>
                </a:solidFill>
                <a:latin typeface="Arial" panose="020B0604020202020204" pitchFamily="34" charset="0"/>
              </a:rPr>
              <a:t>1</a:t>
            </a:r>
            <a:r>
              <a:rPr lang="en-US" sz="1600" dirty="0">
                <a:solidFill>
                  <a:schemeClr val="bg1"/>
                </a:solidFill>
                <a:latin typeface="Arial" panose="020B0604020202020204" pitchFamily="34" charset="0"/>
              </a:rPr>
              <a:t>, Alexander Moreno</a:t>
            </a:r>
            <a:r>
              <a:rPr lang="en-US" sz="1600" baseline="30000" dirty="0">
                <a:solidFill>
                  <a:schemeClr val="bg1"/>
                </a:solidFill>
                <a:latin typeface="Arial" panose="020B0604020202020204" pitchFamily="34" charset="0"/>
              </a:rPr>
              <a:t>2</a:t>
            </a:r>
            <a:r>
              <a:rPr lang="en-US" sz="1600" dirty="0">
                <a:solidFill>
                  <a:schemeClr val="bg1"/>
                </a:solidFill>
                <a:latin typeface="Arial" panose="020B0604020202020204" pitchFamily="34" charset="0"/>
              </a:rPr>
              <a:t>, </a:t>
            </a:r>
            <a:r>
              <a:rPr lang="en-US" sz="1600" dirty="0" err="1">
                <a:solidFill>
                  <a:schemeClr val="bg1"/>
                </a:solidFill>
                <a:latin typeface="Arial" panose="020B0604020202020204" pitchFamily="34" charset="0"/>
              </a:rPr>
              <a:t>Supriya</a:t>
            </a:r>
            <a:r>
              <a:rPr lang="en-US" sz="1600" dirty="0">
                <a:solidFill>
                  <a:schemeClr val="bg1"/>
                </a:solidFill>
                <a:latin typeface="Arial" panose="020B0604020202020204" pitchFamily="34" charset="0"/>
              </a:rPr>
              <a:t> Nagesh</a:t>
            </a:r>
            <a:r>
              <a:rPr lang="en-US" sz="1600" baseline="30000" dirty="0">
                <a:solidFill>
                  <a:schemeClr val="bg1"/>
                </a:solidFill>
                <a:latin typeface="Arial" panose="020B0604020202020204" pitchFamily="34" charset="0"/>
              </a:rPr>
              <a:t>1</a:t>
            </a:r>
            <a:r>
              <a:rPr lang="en-US" sz="1600" dirty="0">
                <a:solidFill>
                  <a:schemeClr val="bg1"/>
                </a:solidFill>
                <a:latin typeface="Arial" panose="020B0604020202020204" pitchFamily="34" charset="0"/>
              </a:rPr>
              <a:t>, V. </a:t>
            </a:r>
            <a:r>
              <a:rPr lang="en-US" sz="1600" dirty="0" err="1">
                <a:solidFill>
                  <a:schemeClr val="bg1"/>
                </a:solidFill>
                <a:latin typeface="Arial" panose="020B0604020202020204" pitchFamily="34" charset="0"/>
              </a:rPr>
              <a:t>Burak</a:t>
            </a:r>
            <a:r>
              <a:rPr lang="en-US" sz="1600" dirty="0">
                <a:solidFill>
                  <a:schemeClr val="bg1"/>
                </a:solidFill>
                <a:latin typeface="Arial" panose="020B0604020202020204" pitchFamily="34" charset="0"/>
              </a:rPr>
              <a:t> Aydemir</a:t>
            </a:r>
            <a:r>
              <a:rPr lang="en-US" sz="1600" baseline="30000" dirty="0">
                <a:solidFill>
                  <a:schemeClr val="bg1"/>
                </a:solidFill>
                <a:latin typeface="Arial" panose="020B0604020202020204" pitchFamily="34" charset="0"/>
              </a:rPr>
              <a:t>1</a:t>
            </a:r>
            <a:r>
              <a:rPr lang="en-US" sz="1600" dirty="0">
                <a:solidFill>
                  <a:schemeClr val="bg1"/>
                </a:solidFill>
                <a:latin typeface="Arial" panose="020B0604020202020204" pitchFamily="34" charset="0"/>
              </a:rPr>
              <a:t>, David W. Wetter</a:t>
            </a:r>
            <a:r>
              <a:rPr lang="en-US" sz="1600" baseline="30000" dirty="0">
                <a:solidFill>
                  <a:schemeClr val="bg1"/>
                </a:solidFill>
                <a:latin typeface="Arial" panose="020B0604020202020204" pitchFamily="34" charset="0"/>
              </a:rPr>
              <a:t>3</a:t>
            </a:r>
            <a:r>
              <a:rPr lang="en-US" sz="1600" dirty="0">
                <a:solidFill>
                  <a:schemeClr val="bg1"/>
                </a:solidFill>
                <a:latin typeface="Arial" panose="020B0604020202020204" pitchFamily="34" charset="0"/>
              </a:rPr>
              <a:t>, Santosh Kumar</a:t>
            </a:r>
            <a:r>
              <a:rPr lang="en-US" sz="1600" baseline="30000" dirty="0">
                <a:solidFill>
                  <a:schemeClr val="bg1"/>
                </a:solidFill>
                <a:latin typeface="Arial" panose="020B0604020202020204" pitchFamily="34" charset="0"/>
              </a:rPr>
              <a:t>4</a:t>
            </a:r>
            <a:r>
              <a:rPr lang="en-US" sz="1600" dirty="0">
                <a:solidFill>
                  <a:schemeClr val="bg1"/>
                </a:solidFill>
                <a:latin typeface="Arial" panose="020B0604020202020204" pitchFamily="34" charset="0"/>
              </a:rPr>
              <a:t>, James M. Rehg</a:t>
            </a:r>
            <a:r>
              <a:rPr lang="en-US" sz="1600" baseline="30000" dirty="0">
                <a:solidFill>
                  <a:schemeClr val="bg1"/>
                </a:solidFill>
                <a:latin typeface="Arial" panose="020B0604020202020204" pitchFamily="34" charset="0"/>
              </a:rPr>
              <a:t>1</a:t>
            </a:r>
            <a:endParaRPr lang="en-US" sz="1600" dirty="0">
              <a:solidFill>
                <a:schemeClr val="bg1"/>
              </a:solidFill>
              <a:latin typeface="Arial" panose="020B0604020202020204" pitchFamily="34" charset="0"/>
            </a:endParaRPr>
          </a:p>
          <a:p>
            <a:pPr>
              <a:lnSpc>
                <a:spcPct val="100000"/>
              </a:lnSpc>
            </a:pPr>
            <a:endParaRPr lang="en-US" sz="500" dirty="0">
              <a:solidFill>
                <a:schemeClr val="bg1"/>
              </a:solidFill>
              <a:latin typeface="Arial" panose="020B0604020202020204" pitchFamily="34" charset="0"/>
            </a:endParaRPr>
          </a:p>
          <a:p>
            <a:pPr>
              <a:lnSpc>
                <a:spcPct val="100000"/>
              </a:lnSpc>
            </a:pPr>
            <a:r>
              <a:rPr lang="en-US" sz="1600" baseline="30000" dirty="0">
                <a:solidFill>
                  <a:schemeClr val="bg1"/>
                </a:solidFill>
                <a:latin typeface="Arial" panose="020B0604020202020204" pitchFamily="34" charset="0"/>
              </a:rPr>
              <a:t>1</a:t>
            </a:r>
            <a:r>
              <a:rPr lang="en-US" sz="1600" dirty="0">
                <a:solidFill>
                  <a:schemeClr val="bg1"/>
                </a:solidFill>
                <a:latin typeface="Arial" panose="020B0604020202020204" pitchFamily="34" charset="0"/>
              </a:rPr>
              <a:t>Georgia Institute of Technology, </a:t>
            </a:r>
            <a:r>
              <a:rPr lang="en-US" sz="1600" baseline="30000" dirty="0">
                <a:solidFill>
                  <a:schemeClr val="bg1"/>
                </a:solidFill>
                <a:latin typeface="Arial" panose="020B0604020202020204" pitchFamily="34" charset="0"/>
              </a:rPr>
              <a:t>2</a:t>
            </a:r>
            <a:r>
              <a:rPr lang="en-US" sz="1600" dirty="0">
                <a:solidFill>
                  <a:schemeClr val="bg1"/>
                </a:solidFill>
                <a:latin typeface="Arial" panose="020B0604020202020204" pitchFamily="34" charset="0"/>
              </a:rPr>
              <a:t>Luminous Computing, </a:t>
            </a:r>
            <a:r>
              <a:rPr lang="en-US" sz="1600" baseline="30000" dirty="0">
                <a:solidFill>
                  <a:schemeClr val="bg1"/>
                </a:solidFill>
                <a:latin typeface="Arial" panose="020B0604020202020204" pitchFamily="34" charset="0"/>
              </a:rPr>
              <a:t>3</a:t>
            </a:r>
            <a:r>
              <a:rPr lang="en-US" sz="1600" dirty="0">
                <a:solidFill>
                  <a:schemeClr val="bg1"/>
                </a:solidFill>
                <a:latin typeface="Arial" panose="020B0604020202020204" pitchFamily="34" charset="0"/>
              </a:rPr>
              <a:t>University of Utah, </a:t>
            </a:r>
            <a:r>
              <a:rPr lang="en-US" sz="1600" baseline="30000" dirty="0">
                <a:solidFill>
                  <a:schemeClr val="bg1"/>
                </a:solidFill>
                <a:latin typeface="Arial" panose="020B0604020202020204" pitchFamily="34" charset="0"/>
              </a:rPr>
              <a:t>4</a:t>
            </a:r>
            <a:r>
              <a:rPr lang="en-US" sz="1600" dirty="0">
                <a:solidFill>
                  <a:schemeClr val="bg1"/>
                </a:solidFill>
                <a:latin typeface="Arial" panose="020B0604020202020204" pitchFamily="34" charset="0"/>
              </a:rPr>
              <a:t>University of Memphis</a:t>
            </a:r>
          </a:p>
          <a:p>
            <a:pPr>
              <a:lnSpc>
                <a:spcPct val="100000"/>
              </a:lnSpc>
            </a:pPr>
            <a:endParaRPr lang="en-US" sz="1600" dirty="0">
              <a:latin typeface="Arial" panose="020B0604020202020204" pitchFamily="34" charset="0"/>
            </a:endParaRPr>
          </a:p>
          <a:p>
            <a:pPr>
              <a:lnSpc>
                <a:spcPct val="100000"/>
              </a:lnSpc>
            </a:pPr>
            <a:endParaRPr lang="en-US" sz="500" dirty="0"/>
          </a:p>
          <a:p>
            <a:pPr>
              <a:lnSpc>
                <a:spcPct val="100000"/>
              </a:lnSpc>
            </a:pPr>
            <a:r>
              <a:rPr lang="en-US" sz="1600" dirty="0">
                <a:solidFill>
                  <a:srgbClr val="003057"/>
                </a:solidFill>
              </a:rPr>
              <a:t>Presented at the 2022 </a:t>
            </a:r>
            <a:r>
              <a:rPr lang="en-US" sz="1600" dirty="0" err="1">
                <a:solidFill>
                  <a:srgbClr val="003057"/>
                </a:solidFill>
              </a:rPr>
              <a:t>NeurIPS</a:t>
            </a:r>
            <a:r>
              <a:rPr lang="en-US" sz="1600" dirty="0">
                <a:solidFill>
                  <a:srgbClr val="003057"/>
                </a:solidFill>
              </a:rPr>
              <a:t> Track on Dataset and Benchmarks</a:t>
            </a:r>
          </a:p>
        </p:txBody>
      </p:sp>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1973179" y="862589"/>
            <a:ext cx="8807113" cy="2866311"/>
          </a:xfrm>
          <a:prstGeom prst="rect">
            <a:avLst/>
          </a:prstGeom>
        </p:spPr>
        <p:txBody>
          <a:bodyPr wrap="square">
            <a:normAutofit/>
          </a:bodyPr>
          <a:lstStyle/>
          <a:p>
            <a:r>
              <a:rPr lang="en-US" sz="3600" b="1" dirty="0" err="1">
                <a:solidFill>
                  <a:srgbClr val="003057"/>
                </a:solidFill>
                <a:latin typeface="Roboto" panose="02000000000000000000" pitchFamily="2" charset="0"/>
                <a:ea typeface="Roboto" panose="02000000000000000000" pitchFamily="2" charset="0"/>
              </a:rPr>
              <a:t>PulseImpute</a:t>
            </a:r>
            <a:r>
              <a:rPr lang="en-US" sz="3600" b="1" dirty="0">
                <a:solidFill>
                  <a:srgbClr val="003057"/>
                </a:solidFill>
                <a:latin typeface="Roboto" panose="02000000000000000000" pitchFamily="2" charset="0"/>
                <a:ea typeface="Roboto" panose="02000000000000000000" pitchFamily="2" charset="0"/>
              </a:rPr>
              <a:t>: </a:t>
            </a:r>
            <a:r>
              <a:rPr lang="en-US" sz="3600" dirty="0">
                <a:solidFill>
                  <a:srgbClr val="003057"/>
                </a:solidFill>
                <a:latin typeface="Roboto" panose="02000000000000000000" pitchFamily="2" charset="0"/>
                <a:ea typeface="Roboto" panose="02000000000000000000" pitchFamily="2" charset="0"/>
              </a:rPr>
              <a:t>A Novel Benchmark Task for Pulsative Physiological Signal Imputation</a:t>
            </a: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1973179" y="4034586"/>
            <a:ext cx="6087979" cy="1441181"/>
          </a:xfrm>
        </p:spPr>
        <p:txBody>
          <a:bodyPr/>
          <a:lstStyle/>
          <a:p>
            <a:pPr>
              <a:lnSpc>
                <a:spcPct val="100000"/>
              </a:lnSpc>
            </a:pPr>
            <a:r>
              <a:rPr lang="en-US" sz="1600" b="0" i="0" dirty="0">
                <a:effectLst/>
                <a:latin typeface="Arial" panose="020B0604020202020204" pitchFamily="34" charset="0"/>
              </a:rPr>
              <a:t>Maxwell A. Xu</a:t>
            </a:r>
            <a:r>
              <a:rPr lang="en-US" sz="1600" b="0" i="0" baseline="30000" dirty="0">
                <a:effectLst/>
                <a:latin typeface="Arial" panose="020B0604020202020204" pitchFamily="34" charset="0"/>
              </a:rPr>
              <a:t>1</a:t>
            </a:r>
            <a:r>
              <a:rPr lang="en-US" sz="1600" b="0" i="0" dirty="0">
                <a:effectLst/>
                <a:latin typeface="Arial" panose="020B0604020202020204" pitchFamily="34" charset="0"/>
              </a:rPr>
              <a:t>, Alexander Moreno</a:t>
            </a:r>
            <a:r>
              <a:rPr lang="en-US" sz="1600" baseline="30000" dirty="0">
                <a:latin typeface="Arial" panose="020B0604020202020204" pitchFamily="34" charset="0"/>
              </a:rPr>
              <a:t>2</a:t>
            </a:r>
            <a:r>
              <a:rPr lang="en-US" sz="1600" b="0" i="0" dirty="0">
                <a:effectLst/>
                <a:latin typeface="Arial" panose="020B0604020202020204" pitchFamily="34" charset="0"/>
              </a:rPr>
              <a:t>, </a:t>
            </a:r>
            <a:r>
              <a:rPr lang="en-US" sz="1600" b="0" i="0" dirty="0" err="1">
                <a:effectLst/>
                <a:latin typeface="Arial" panose="020B0604020202020204" pitchFamily="34" charset="0"/>
              </a:rPr>
              <a:t>Supriya</a:t>
            </a:r>
            <a:r>
              <a:rPr lang="en-US" sz="1600" b="0" i="0" dirty="0">
                <a:effectLst/>
                <a:latin typeface="Arial" panose="020B0604020202020204" pitchFamily="34" charset="0"/>
              </a:rPr>
              <a:t> Nagesh</a:t>
            </a:r>
            <a:r>
              <a:rPr lang="en-US" sz="1600" b="0" i="0" baseline="30000" dirty="0">
                <a:effectLst/>
                <a:latin typeface="Arial" panose="020B0604020202020204" pitchFamily="34" charset="0"/>
              </a:rPr>
              <a:t>1</a:t>
            </a:r>
            <a:r>
              <a:rPr lang="en-US" sz="1600" b="0" i="0" dirty="0">
                <a:effectLst/>
                <a:latin typeface="Arial" panose="020B0604020202020204" pitchFamily="34" charset="0"/>
              </a:rPr>
              <a:t>, V. </a:t>
            </a:r>
            <a:r>
              <a:rPr lang="en-US" sz="1600" b="0" i="0" dirty="0" err="1">
                <a:effectLst/>
                <a:latin typeface="Arial" panose="020B0604020202020204" pitchFamily="34" charset="0"/>
              </a:rPr>
              <a:t>Burak</a:t>
            </a:r>
            <a:r>
              <a:rPr lang="en-US" sz="1600" b="0" i="0" dirty="0">
                <a:effectLst/>
                <a:latin typeface="Arial" panose="020B0604020202020204" pitchFamily="34" charset="0"/>
              </a:rPr>
              <a:t> Aydemir</a:t>
            </a:r>
            <a:r>
              <a:rPr lang="en-US" sz="1600" b="0" i="0" baseline="30000" dirty="0">
                <a:effectLst/>
                <a:latin typeface="Arial" panose="020B0604020202020204" pitchFamily="34" charset="0"/>
              </a:rPr>
              <a:t>1</a:t>
            </a:r>
            <a:r>
              <a:rPr lang="en-US" sz="1600" b="0" i="0" dirty="0">
                <a:effectLst/>
                <a:latin typeface="Arial" panose="020B0604020202020204" pitchFamily="34" charset="0"/>
              </a:rPr>
              <a:t>, David W. Wetter</a:t>
            </a:r>
            <a:r>
              <a:rPr lang="en-US" sz="1600" b="0" i="0" baseline="30000" dirty="0">
                <a:effectLst/>
                <a:latin typeface="Arial" panose="020B0604020202020204" pitchFamily="34" charset="0"/>
              </a:rPr>
              <a:t>3</a:t>
            </a:r>
            <a:r>
              <a:rPr lang="en-US" sz="1600" b="0" i="0" dirty="0">
                <a:effectLst/>
                <a:latin typeface="Arial" panose="020B0604020202020204" pitchFamily="34" charset="0"/>
              </a:rPr>
              <a:t>, Santosh Kumar</a:t>
            </a:r>
            <a:r>
              <a:rPr lang="en-US" sz="1600" b="0" i="0" baseline="30000" dirty="0">
                <a:effectLst/>
                <a:latin typeface="Arial" panose="020B0604020202020204" pitchFamily="34" charset="0"/>
              </a:rPr>
              <a:t>4</a:t>
            </a:r>
            <a:r>
              <a:rPr lang="en-US" sz="1600" b="0" i="0" dirty="0">
                <a:effectLst/>
                <a:latin typeface="Arial" panose="020B0604020202020204" pitchFamily="34" charset="0"/>
              </a:rPr>
              <a:t>, James M. Rehg</a:t>
            </a:r>
            <a:r>
              <a:rPr lang="en-US" sz="1600" b="0" i="0" baseline="30000" dirty="0">
                <a:effectLst/>
                <a:latin typeface="Arial" panose="020B0604020202020204" pitchFamily="34" charset="0"/>
              </a:rPr>
              <a:t>1</a:t>
            </a:r>
            <a:endParaRPr lang="en-US" sz="1600" b="0" i="0" dirty="0">
              <a:effectLst/>
              <a:latin typeface="Arial" panose="020B0604020202020204" pitchFamily="34" charset="0"/>
            </a:endParaRPr>
          </a:p>
          <a:p>
            <a:pPr>
              <a:lnSpc>
                <a:spcPct val="100000"/>
              </a:lnSpc>
            </a:pPr>
            <a:endParaRPr lang="en-US" sz="500" dirty="0">
              <a:solidFill>
                <a:srgbClr val="857437"/>
              </a:solidFill>
              <a:latin typeface="Arial" panose="020B0604020202020204" pitchFamily="34" charset="0"/>
              <a:ea typeface="Roboto" panose="02000000000000000000" pitchFamily="2" charset="0"/>
              <a:cs typeface="Roboto" panose="02000000000000000000" pitchFamily="2" charset="0"/>
            </a:endParaRPr>
          </a:p>
          <a:p>
            <a:pPr>
              <a:lnSpc>
                <a:spcPct val="100000"/>
              </a:lnSpc>
            </a:pPr>
            <a:r>
              <a:rPr lang="en-US" sz="1600" b="0" i="0" baseline="30000" dirty="0">
                <a:effectLst/>
                <a:latin typeface="Arial" panose="020B0604020202020204" pitchFamily="34" charset="0"/>
              </a:rPr>
              <a:t>1</a:t>
            </a:r>
            <a:r>
              <a:rPr lang="en-US" sz="1600" b="0" i="0" dirty="0">
                <a:effectLst/>
                <a:latin typeface="Arial" panose="020B0604020202020204" pitchFamily="34" charset="0"/>
              </a:rPr>
              <a:t>Georgia Institute of Technology, </a:t>
            </a:r>
            <a:r>
              <a:rPr lang="en-US" sz="1600" baseline="30000" dirty="0">
                <a:latin typeface="Arial" panose="020B0604020202020204" pitchFamily="34" charset="0"/>
              </a:rPr>
              <a:t>2</a:t>
            </a:r>
            <a:r>
              <a:rPr lang="en-US" sz="1600" b="0" i="0" dirty="0">
                <a:effectLst/>
                <a:latin typeface="Arial" panose="020B0604020202020204" pitchFamily="34" charset="0"/>
              </a:rPr>
              <a:t>Luminous Computing, </a:t>
            </a:r>
            <a:r>
              <a:rPr lang="en-US" sz="1600" b="0" i="0" baseline="30000" dirty="0">
                <a:effectLst/>
                <a:latin typeface="Arial" panose="020B0604020202020204" pitchFamily="34" charset="0"/>
              </a:rPr>
              <a:t>3</a:t>
            </a:r>
            <a:r>
              <a:rPr lang="en-US" sz="1600" b="0" i="0" dirty="0">
                <a:effectLst/>
                <a:latin typeface="Arial" panose="020B0604020202020204" pitchFamily="34" charset="0"/>
              </a:rPr>
              <a:t>University of Utah, </a:t>
            </a:r>
            <a:r>
              <a:rPr lang="en-US" sz="1600" b="0" i="0" baseline="30000" dirty="0">
                <a:effectLst/>
                <a:latin typeface="Arial" panose="020B0604020202020204" pitchFamily="34" charset="0"/>
              </a:rPr>
              <a:t>4</a:t>
            </a:r>
            <a:r>
              <a:rPr lang="en-US" sz="1600" b="0" i="0" dirty="0">
                <a:effectLst/>
                <a:latin typeface="Arial" panose="020B0604020202020204" pitchFamily="34" charset="0"/>
              </a:rPr>
              <a:t>University of Memphis</a:t>
            </a:r>
          </a:p>
          <a:p>
            <a:pPr>
              <a:lnSpc>
                <a:spcPct val="100000"/>
              </a:lnSpc>
            </a:pPr>
            <a:endParaRPr lang="en-US" sz="1600" dirty="0">
              <a:solidFill>
                <a:srgbClr val="857437"/>
              </a:solidFill>
              <a:latin typeface="Arial" panose="020B0604020202020204" pitchFamily="34" charset="0"/>
              <a:ea typeface="Roboto" panose="02000000000000000000" pitchFamily="2" charset="0"/>
              <a:cs typeface="Roboto" panose="02000000000000000000" pitchFamily="2" charset="0"/>
            </a:endParaRPr>
          </a:p>
          <a:p>
            <a:pPr>
              <a:lnSpc>
                <a:spcPct val="100000"/>
              </a:lnSpc>
            </a:pPr>
            <a:endParaRPr lang="en-US" sz="500" dirty="0">
              <a:solidFill>
                <a:srgbClr val="857437"/>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897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0999" y="1215485"/>
            <a:ext cx="4667251" cy="4661440"/>
          </a:xfrm>
        </p:spPr>
        <p:txBody>
          <a:bodyPr/>
          <a:lstStyle/>
          <a:p>
            <a:r>
              <a:rPr lang="en-US" sz="2600" dirty="0"/>
              <a:t>A novel task of pulsative signal imputation </a:t>
            </a:r>
          </a:p>
          <a:p>
            <a:r>
              <a:rPr lang="en-US" sz="2600" dirty="0"/>
              <a:t>Key features:</a:t>
            </a:r>
          </a:p>
          <a:p>
            <a:pPr lvl="1"/>
            <a:r>
              <a:rPr lang="en-US" sz="2200" dirty="0"/>
              <a:t>Leverages public datasets</a:t>
            </a:r>
          </a:p>
          <a:p>
            <a:pPr lvl="1"/>
            <a:r>
              <a:rPr lang="en-US" sz="2200" dirty="0"/>
              <a:t>Real-world mHealth missingness patterns</a:t>
            </a:r>
          </a:p>
          <a:p>
            <a:r>
              <a:rPr lang="en-US" sz="2600" dirty="0"/>
              <a:t>Performance metrics:</a:t>
            </a:r>
          </a:p>
          <a:p>
            <a:pPr lvl="1"/>
            <a:r>
              <a:rPr lang="en-US" sz="2200" dirty="0"/>
              <a:t>Reconstruction error</a:t>
            </a:r>
          </a:p>
          <a:p>
            <a:pPr lvl="1"/>
            <a:r>
              <a:rPr lang="en-US" sz="2200" dirty="0"/>
              <a:t>Downstream task performance following imputation (e.g. heartbeat detection)</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10</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lstStyle/>
          <a:p>
            <a:r>
              <a:rPr lang="en-US" dirty="0"/>
              <a:t>Our </a:t>
            </a:r>
            <a:r>
              <a:rPr lang="en-US" dirty="0" err="1"/>
              <a:t>PulseImpute</a:t>
            </a:r>
            <a:r>
              <a:rPr lang="en-US" dirty="0"/>
              <a:t> Challenge</a:t>
            </a:r>
          </a:p>
        </p:txBody>
      </p:sp>
      <p:graphicFrame>
        <p:nvGraphicFramePr>
          <p:cNvPr id="5" name="Table 7">
            <a:extLst>
              <a:ext uri="{FF2B5EF4-FFF2-40B4-BE49-F238E27FC236}">
                <a16:creationId xmlns:a16="http://schemas.microsoft.com/office/drawing/2014/main" id="{36EA84D2-D6E4-FAD2-1F61-7BDE0BF27BEA}"/>
              </a:ext>
            </a:extLst>
          </p:cNvPr>
          <p:cNvGraphicFramePr>
            <a:graphicFrameLocks noGrp="1"/>
          </p:cNvGraphicFramePr>
          <p:nvPr>
            <p:extLst>
              <p:ext uri="{D42A27DB-BD31-4B8C-83A1-F6EECF244321}">
                <p14:modId xmlns:p14="http://schemas.microsoft.com/office/powerpoint/2010/main" val="3368362569"/>
              </p:ext>
            </p:extLst>
          </p:nvPr>
        </p:nvGraphicFramePr>
        <p:xfrm>
          <a:off x="5082363" y="1356360"/>
          <a:ext cx="6919415" cy="4145280"/>
        </p:xfrm>
        <a:graphic>
          <a:graphicData uri="http://schemas.openxmlformats.org/drawingml/2006/table">
            <a:tbl>
              <a:tblPr firstRow="1" bandRow="1">
                <a:tableStyleId>{5940675A-B579-460E-94D1-54222C63F5DA}</a:tableStyleId>
              </a:tblPr>
              <a:tblGrid>
                <a:gridCol w="1658679">
                  <a:extLst>
                    <a:ext uri="{9D8B030D-6E8A-4147-A177-3AD203B41FA5}">
                      <a16:colId xmlns:a16="http://schemas.microsoft.com/office/drawing/2014/main" val="3315113081"/>
                    </a:ext>
                  </a:extLst>
                </a:gridCol>
                <a:gridCol w="1315184">
                  <a:extLst>
                    <a:ext uri="{9D8B030D-6E8A-4147-A177-3AD203B41FA5}">
                      <a16:colId xmlns:a16="http://schemas.microsoft.com/office/drawing/2014/main" val="2174616902"/>
                    </a:ext>
                  </a:extLst>
                </a:gridCol>
                <a:gridCol w="1315184">
                  <a:extLst>
                    <a:ext uri="{9D8B030D-6E8A-4147-A177-3AD203B41FA5}">
                      <a16:colId xmlns:a16="http://schemas.microsoft.com/office/drawing/2014/main" val="2304832369"/>
                    </a:ext>
                  </a:extLst>
                </a:gridCol>
                <a:gridCol w="1315184">
                  <a:extLst>
                    <a:ext uri="{9D8B030D-6E8A-4147-A177-3AD203B41FA5}">
                      <a16:colId xmlns:a16="http://schemas.microsoft.com/office/drawing/2014/main" val="1999368846"/>
                    </a:ext>
                  </a:extLst>
                </a:gridCol>
                <a:gridCol w="1315184">
                  <a:extLst>
                    <a:ext uri="{9D8B030D-6E8A-4147-A177-3AD203B41FA5}">
                      <a16:colId xmlns:a16="http://schemas.microsoft.com/office/drawing/2014/main" val="3699938716"/>
                    </a:ext>
                  </a:extLst>
                </a:gridCol>
              </a:tblGrid>
              <a:tr h="533400">
                <a:tc>
                  <a:txBody>
                    <a:bodyPr/>
                    <a:lstStyle/>
                    <a:p>
                      <a:pPr algn="ctr"/>
                      <a:endParaRPr lang="en-US" sz="1400" dirty="0">
                        <a:latin typeface="Roboto" panose="02000000000000000000" pitchFamily="2" charset="0"/>
                        <a:ea typeface="Roboto" panose="02000000000000000000" pitchFamily="2" charset="0"/>
                      </a:endParaRPr>
                    </a:p>
                  </a:txBody>
                  <a:tcPr/>
                </a:tc>
                <a:tc>
                  <a:txBody>
                    <a:bodyPr/>
                    <a:lstStyle/>
                    <a:p>
                      <a:pPr algn="ctr"/>
                      <a:r>
                        <a:rPr lang="en-US" sz="1400" b="1" dirty="0">
                          <a:latin typeface="Roboto" panose="02000000000000000000" pitchFamily="2" charset="0"/>
                          <a:ea typeface="Roboto" panose="02000000000000000000" pitchFamily="2" charset="0"/>
                        </a:rPr>
                        <a:t>Our </a:t>
                      </a:r>
                      <a:r>
                        <a:rPr lang="en-US" sz="1400" b="1" dirty="0" err="1">
                          <a:latin typeface="Roboto" panose="02000000000000000000" pitchFamily="2" charset="0"/>
                          <a:ea typeface="Roboto" panose="02000000000000000000" pitchFamily="2" charset="0"/>
                        </a:rPr>
                        <a:t>PulseImpute</a:t>
                      </a:r>
                      <a:r>
                        <a:rPr lang="en-US" sz="1400" b="1" dirty="0">
                          <a:latin typeface="Roboto" panose="02000000000000000000" pitchFamily="2" charset="0"/>
                          <a:ea typeface="Roboto" panose="02000000000000000000" pitchFamily="2" charset="0"/>
                        </a:rPr>
                        <a:t> Challenge</a:t>
                      </a:r>
                    </a:p>
                  </a:txBody>
                  <a:tcPr/>
                </a:tc>
                <a:tc>
                  <a:txBody>
                    <a:bodyPr/>
                    <a:lstStyle/>
                    <a:p>
                      <a:pPr algn="ctr"/>
                      <a:r>
                        <a:rPr lang="en-US" sz="1400" dirty="0">
                          <a:latin typeface="Roboto" panose="02000000000000000000" pitchFamily="2" charset="0"/>
                          <a:ea typeface="Roboto" panose="02000000000000000000" pitchFamily="2" charset="0"/>
                        </a:rPr>
                        <a:t>Standard Imputation Datasets</a:t>
                      </a:r>
                    </a:p>
                    <a:p>
                      <a:pPr algn="ctr"/>
                      <a:r>
                        <a:rPr lang="en-US" sz="1400" dirty="0">
                          <a:latin typeface="Roboto" panose="02000000000000000000" pitchFamily="2" charset="0"/>
                          <a:ea typeface="Roboto" panose="02000000000000000000" pitchFamily="2" charset="0"/>
                        </a:rPr>
                        <a:t>[4, 5]</a:t>
                      </a:r>
                    </a:p>
                  </a:txBody>
                  <a:tcPr/>
                </a:tc>
                <a:tc>
                  <a:txBody>
                    <a:bodyPr/>
                    <a:lstStyle/>
                    <a:p>
                      <a:pPr algn="ctr"/>
                      <a:r>
                        <a:rPr lang="en-US" sz="1400" dirty="0">
                          <a:latin typeface="Roboto" panose="02000000000000000000" pitchFamily="2" charset="0"/>
                          <a:ea typeface="Roboto" panose="02000000000000000000" pitchFamily="2" charset="0"/>
                        </a:rPr>
                        <a:t>mHealth systems’ Imputation [6,7]</a:t>
                      </a:r>
                    </a:p>
                  </a:txBody>
                  <a:tcPr/>
                </a:tc>
                <a:tc>
                  <a:txBody>
                    <a:bodyPr/>
                    <a:lstStyle/>
                    <a:p>
                      <a:pPr algn="ctr"/>
                      <a:r>
                        <a:rPr lang="en-US" sz="1400" dirty="0">
                          <a:latin typeface="Roboto" panose="02000000000000000000" pitchFamily="2" charset="0"/>
                          <a:ea typeface="Roboto" panose="02000000000000000000" pitchFamily="2" charset="0"/>
                        </a:rPr>
                        <a:t>Pulsative Signal Imputation [8,9]</a:t>
                      </a:r>
                    </a:p>
                  </a:txBody>
                  <a:tcPr/>
                </a:tc>
                <a:extLst>
                  <a:ext uri="{0D108BD9-81ED-4DB2-BD59-A6C34878D82A}">
                    <a16:rowId xmlns:a16="http://schemas.microsoft.com/office/drawing/2014/main" val="4107666661"/>
                  </a:ext>
                </a:extLst>
              </a:tr>
              <a:tr h="533400">
                <a:tc>
                  <a:txBody>
                    <a:bodyPr/>
                    <a:lstStyle/>
                    <a:p>
                      <a:r>
                        <a:rPr lang="en-US" sz="1400" dirty="0">
                          <a:latin typeface="Roboto" panose="02000000000000000000" pitchFamily="2" charset="0"/>
                          <a:ea typeface="Roboto" panose="02000000000000000000" pitchFamily="2" charset="0"/>
                        </a:rPr>
                        <a:t>mHealth Pulsative Signals</a:t>
                      </a:r>
                    </a:p>
                  </a:txBody>
                  <a:tcP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endParaRPr lang="en-US" sz="140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838641196"/>
                  </a:ext>
                </a:extLst>
              </a:tr>
              <a:tr h="533400">
                <a:tc>
                  <a:txBody>
                    <a:bodyPr/>
                    <a:lstStyle/>
                    <a:p>
                      <a:r>
                        <a:rPr lang="en-US" sz="1400" dirty="0">
                          <a:latin typeface="Roboto" panose="02000000000000000000" pitchFamily="2" charset="0"/>
                          <a:ea typeface="Roboto" panose="02000000000000000000" pitchFamily="2" charset="0"/>
                        </a:rPr>
                        <a:t>Publicly Available Data</a:t>
                      </a:r>
                    </a:p>
                  </a:txBody>
                  <a:tcP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2884083716"/>
                  </a:ext>
                </a:extLst>
              </a:tr>
              <a:tr h="533400">
                <a:tc>
                  <a:txBody>
                    <a:bodyPr/>
                    <a:lstStyle/>
                    <a:p>
                      <a:r>
                        <a:rPr lang="en-US" sz="1400" dirty="0">
                          <a:latin typeface="Roboto" panose="02000000000000000000" pitchFamily="2" charset="0"/>
                          <a:ea typeface="Roboto" panose="02000000000000000000" pitchFamily="2" charset="0"/>
                        </a:rPr>
                        <a:t>Realistic Missingness</a:t>
                      </a:r>
                    </a:p>
                  </a:txBody>
                  <a:tcP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endParaRPr lang="en-US" sz="140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540370959"/>
                  </a:ext>
                </a:extLst>
              </a:tr>
              <a:tr h="533400">
                <a:tc>
                  <a:txBody>
                    <a:bodyPr/>
                    <a:lstStyle/>
                    <a:p>
                      <a:r>
                        <a:rPr lang="en-US" sz="1400" dirty="0">
                          <a:latin typeface="Roboto" panose="02000000000000000000" pitchFamily="2" charset="0"/>
                          <a:ea typeface="Roboto" panose="02000000000000000000" pitchFamily="2" charset="0"/>
                        </a:rPr>
                        <a:t>Directly Evaluates Imputation</a:t>
                      </a:r>
                    </a:p>
                  </a:txBody>
                  <a:tcP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1707950167"/>
                  </a:ext>
                </a:extLst>
              </a:tr>
              <a:tr h="533400">
                <a:tc>
                  <a:txBody>
                    <a:bodyPr/>
                    <a:lstStyle/>
                    <a:p>
                      <a:r>
                        <a:rPr lang="en-US" sz="1400" dirty="0">
                          <a:latin typeface="Roboto" panose="02000000000000000000" pitchFamily="2" charset="0"/>
                          <a:ea typeface="Roboto" panose="02000000000000000000" pitchFamily="2" charset="0"/>
                        </a:rPr>
                        <a:t>Comprehensive Benchmarks</a:t>
                      </a:r>
                    </a:p>
                  </a:txBody>
                  <a:tcP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endParaRPr lang="en-US" sz="1400" dirty="0">
                        <a:latin typeface="Roboto" panose="02000000000000000000" pitchFamily="2" charset="0"/>
                        <a:ea typeface="Roboto" panose="02000000000000000000" pitchFamily="2" charset="0"/>
                      </a:endParaRPr>
                    </a:p>
                  </a:txBody>
                  <a:tcPr anchor="ctr"/>
                </a:tc>
                <a:tc>
                  <a:txBody>
                    <a:bodyPr/>
                    <a:lstStyle/>
                    <a:p>
                      <a:pPr algn="ctr"/>
                      <a:endParaRPr lang="en-US" sz="140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1950295839"/>
                  </a:ext>
                </a:extLst>
              </a:tr>
              <a:tr h="533400">
                <a:tc>
                  <a:txBody>
                    <a:bodyPr/>
                    <a:lstStyle/>
                    <a:p>
                      <a:r>
                        <a:rPr lang="en-US" sz="1400" dirty="0">
                          <a:latin typeface="Roboto" panose="02000000000000000000" pitchFamily="2" charset="0"/>
                          <a:ea typeface="Roboto" panose="02000000000000000000" pitchFamily="2" charset="0"/>
                        </a:rPr>
                        <a:t>Downstream Tasks</a:t>
                      </a:r>
                    </a:p>
                  </a:txBody>
                  <a:tcP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tc>
                  <a:txBody>
                    <a:bodyPr/>
                    <a:lstStyle/>
                    <a:p>
                      <a:pPr algn="ctr"/>
                      <a:r>
                        <a:rPr lang="en-US" sz="1800" b="0" i="0" kern="1200" dirty="0">
                          <a:solidFill>
                            <a:schemeClr val="tx1"/>
                          </a:solidFill>
                          <a:effectLst/>
                          <a:latin typeface="Roboto" panose="02000000000000000000" pitchFamily="2" charset="0"/>
                          <a:ea typeface="Roboto" panose="02000000000000000000" pitchFamily="2" charset="0"/>
                          <a:cs typeface="+mn-cs"/>
                        </a:rPr>
                        <a:t>✓</a:t>
                      </a:r>
                      <a:endParaRPr lang="en-US" sz="1400" dirty="0">
                        <a:latin typeface="Roboto" panose="02000000000000000000" pitchFamily="2" charset="0"/>
                        <a:ea typeface="Roboto" panose="02000000000000000000" pitchFamily="2" charset="0"/>
                      </a:endParaRPr>
                    </a:p>
                  </a:txBody>
                  <a:tcPr anchor="ctr"/>
                </a:tc>
                <a:extLst>
                  <a:ext uri="{0D108BD9-81ED-4DB2-BD59-A6C34878D82A}">
                    <a16:rowId xmlns:a16="http://schemas.microsoft.com/office/drawing/2014/main" val="3642402505"/>
                  </a:ext>
                </a:extLst>
              </a:tr>
            </a:tbl>
          </a:graphicData>
        </a:graphic>
      </p:graphicFrame>
      <p:sp>
        <p:nvSpPr>
          <p:cNvPr id="6" name="TextBox 5">
            <a:extLst>
              <a:ext uri="{FF2B5EF4-FFF2-40B4-BE49-F238E27FC236}">
                <a16:creationId xmlns:a16="http://schemas.microsoft.com/office/drawing/2014/main" id="{FC60B80E-EC04-506C-18D0-9CB6B8075DAC}"/>
              </a:ext>
            </a:extLst>
          </p:cNvPr>
          <p:cNvSpPr txBox="1"/>
          <p:nvPr/>
        </p:nvSpPr>
        <p:spPr>
          <a:xfrm>
            <a:off x="-1" y="5762213"/>
            <a:ext cx="12192001" cy="1077218"/>
          </a:xfrm>
          <a:prstGeom prst="rect">
            <a:avLst/>
          </a:prstGeom>
          <a:solidFill>
            <a:schemeClr val="bg1"/>
          </a:solidFill>
        </p:spPr>
        <p:txBody>
          <a:bodyPr wrap="square" rtlCol="0">
            <a:spAutoFit/>
          </a:bodyPr>
          <a:lstStyle/>
          <a:p>
            <a:r>
              <a:rPr lang="en-US" sz="800" b="0" i="0" dirty="0">
                <a:effectLst/>
                <a:latin typeface="Roboto" panose="02000000000000000000" pitchFamily="2" charset="0"/>
                <a:ea typeface="Roboto" panose="02000000000000000000" pitchFamily="2" charset="0"/>
              </a:rPr>
              <a:t>[4] </a:t>
            </a:r>
            <a:r>
              <a:rPr lang="en-US" sz="800" b="0" i="0" dirty="0">
                <a:effectLst/>
                <a:latin typeface="Arial" panose="020B0604020202020204" pitchFamily="34" charset="0"/>
              </a:rPr>
              <a:t>Silva, I., Moody, G., Scott, D. J., </a:t>
            </a:r>
            <a:r>
              <a:rPr lang="en-US" sz="800" b="0" i="0" dirty="0" err="1">
                <a:effectLst/>
                <a:latin typeface="Arial" panose="020B0604020202020204" pitchFamily="34" charset="0"/>
              </a:rPr>
              <a:t>Celi</a:t>
            </a:r>
            <a:r>
              <a:rPr lang="en-US" sz="800" b="0" i="0" dirty="0">
                <a:effectLst/>
                <a:latin typeface="Arial" panose="020B0604020202020204" pitchFamily="34" charset="0"/>
              </a:rPr>
              <a:t>, L. A., &amp; Mark, R. G. (2012, September). Predicting in-hospital mortality of </a:t>
            </a:r>
            <a:r>
              <a:rPr lang="en-US" sz="800" b="0" i="0" dirty="0" err="1">
                <a:effectLst/>
                <a:latin typeface="Arial" panose="020B0604020202020204" pitchFamily="34" charset="0"/>
              </a:rPr>
              <a:t>icu</a:t>
            </a:r>
            <a:r>
              <a:rPr lang="en-US" sz="800" b="0" i="0" dirty="0">
                <a:effectLst/>
                <a:latin typeface="Arial" panose="020B0604020202020204" pitchFamily="34" charset="0"/>
              </a:rPr>
              <a:t> patients: The </a:t>
            </a:r>
            <a:r>
              <a:rPr lang="en-US" sz="800" b="0" i="0" dirty="0" err="1">
                <a:effectLst/>
                <a:latin typeface="Arial" panose="020B0604020202020204" pitchFamily="34" charset="0"/>
              </a:rPr>
              <a:t>physionet</a:t>
            </a:r>
            <a:r>
              <a:rPr lang="en-US" sz="800" b="0" i="0" dirty="0">
                <a:effectLst/>
                <a:latin typeface="Arial" panose="020B0604020202020204" pitchFamily="34" charset="0"/>
              </a:rPr>
              <a:t>/computing in cardiology challenge 2012. In </a:t>
            </a:r>
            <a:r>
              <a:rPr lang="en-US" sz="800" b="0" i="1" dirty="0">
                <a:effectLst/>
                <a:latin typeface="Arial" panose="020B0604020202020204" pitchFamily="34" charset="0"/>
              </a:rPr>
              <a:t>2012 Computing in Cardiology</a:t>
            </a:r>
            <a:r>
              <a:rPr lang="en-US" sz="800" b="0" i="0" dirty="0">
                <a:effectLst/>
                <a:latin typeface="Arial" panose="020B0604020202020204" pitchFamily="34" charset="0"/>
              </a:rPr>
              <a:t> (pp. 245-248). IEEE.</a:t>
            </a:r>
          </a:p>
          <a:p>
            <a:r>
              <a:rPr lang="en-US" sz="800" dirty="0">
                <a:latin typeface="Arial" panose="020B0604020202020204" pitchFamily="34" charset="0"/>
              </a:rPr>
              <a:t>[5] </a:t>
            </a:r>
            <a:r>
              <a:rPr lang="en-US" sz="800" dirty="0"/>
              <a:t>Knowledge Discovery in Databases (2018, July). KDD cup of fresh air 2018 competition.</a:t>
            </a:r>
          </a:p>
          <a:p>
            <a:r>
              <a:rPr lang="en-US" sz="800" dirty="0">
                <a:latin typeface="Roboto" panose="02000000000000000000" pitchFamily="2" charset="0"/>
                <a:ea typeface="Roboto" panose="02000000000000000000" pitchFamily="2" charset="0"/>
              </a:rPr>
              <a:t>[6] </a:t>
            </a:r>
            <a:r>
              <a:rPr lang="en-US" sz="800" b="0" i="0" dirty="0" err="1">
                <a:solidFill>
                  <a:srgbClr val="222222"/>
                </a:solidFill>
                <a:effectLst/>
                <a:latin typeface="Arial" panose="020B0604020202020204" pitchFamily="34" charset="0"/>
              </a:rPr>
              <a:t>Iranfar</a:t>
            </a:r>
            <a:r>
              <a:rPr lang="en-US" sz="800" b="0" i="0" dirty="0">
                <a:solidFill>
                  <a:srgbClr val="222222"/>
                </a:solidFill>
                <a:effectLst/>
                <a:latin typeface="Arial" panose="020B0604020202020204" pitchFamily="34" charset="0"/>
              </a:rPr>
              <a:t>, A., </a:t>
            </a:r>
            <a:r>
              <a:rPr lang="en-US" sz="800" b="0" i="0" dirty="0" err="1">
                <a:solidFill>
                  <a:srgbClr val="222222"/>
                </a:solidFill>
                <a:effectLst/>
                <a:latin typeface="Arial" panose="020B0604020202020204" pitchFamily="34" charset="0"/>
              </a:rPr>
              <a:t>Arza</a:t>
            </a:r>
            <a:r>
              <a:rPr lang="en-US" sz="800" b="0" i="0" dirty="0">
                <a:solidFill>
                  <a:srgbClr val="222222"/>
                </a:solidFill>
                <a:effectLst/>
                <a:latin typeface="Arial" panose="020B0604020202020204" pitchFamily="34" charset="0"/>
              </a:rPr>
              <a:t>, A., &amp; Atienza, D. (2021, November). Relearn: A robust machine learning framework in presence of missing data for multimodal stress detection from physiological signals. In </a:t>
            </a:r>
            <a:r>
              <a:rPr lang="en-US" sz="800" b="0" i="1" dirty="0">
                <a:solidFill>
                  <a:srgbClr val="222222"/>
                </a:solidFill>
                <a:effectLst/>
                <a:latin typeface="Arial" panose="020B0604020202020204" pitchFamily="34" charset="0"/>
              </a:rPr>
              <a:t>2021 43rd Annual International Conference of the IEEE Engineering in Medicine &amp; Biology Society (EMBC)</a:t>
            </a:r>
            <a:r>
              <a:rPr lang="en-US" sz="800" b="0" i="0" dirty="0">
                <a:solidFill>
                  <a:srgbClr val="222222"/>
                </a:solidFill>
                <a:effectLst/>
                <a:latin typeface="Arial" panose="020B0604020202020204" pitchFamily="34" charset="0"/>
              </a:rPr>
              <a:t> (pp. 535-541). IEEE.</a:t>
            </a:r>
          </a:p>
          <a:p>
            <a:r>
              <a:rPr lang="en-US" sz="800" dirty="0">
                <a:solidFill>
                  <a:srgbClr val="222222"/>
                </a:solidFill>
                <a:latin typeface="Arial" panose="020B0604020202020204" pitchFamily="34" charset="0"/>
                <a:ea typeface="Roboto" panose="02000000000000000000" pitchFamily="2" charset="0"/>
              </a:rPr>
              <a:t>[7] </a:t>
            </a:r>
            <a:r>
              <a:rPr lang="en-US" sz="800" b="0" i="0" dirty="0" err="1">
                <a:solidFill>
                  <a:srgbClr val="222222"/>
                </a:solidFill>
                <a:effectLst/>
                <a:latin typeface="Arial" panose="020B0604020202020204" pitchFamily="34" charset="0"/>
              </a:rPr>
              <a:t>Sarker</a:t>
            </a:r>
            <a:r>
              <a:rPr lang="en-US" sz="800" b="0" i="0" dirty="0">
                <a:solidFill>
                  <a:srgbClr val="222222"/>
                </a:solidFill>
                <a:effectLst/>
                <a:latin typeface="Arial" panose="020B0604020202020204" pitchFamily="34" charset="0"/>
              </a:rPr>
              <a:t>, H., </a:t>
            </a:r>
            <a:r>
              <a:rPr lang="en-US" sz="800" b="0" i="0" dirty="0" err="1">
                <a:solidFill>
                  <a:srgbClr val="222222"/>
                </a:solidFill>
                <a:effectLst/>
                <a:latin typeface="Arial" panose="020B0604020202020204" pitchFamily="34" charset="0"/>
              </a:rPr>
              <a:t>Tyburski</a:t>
            </a:r>
            <a:r>
              <a:rPr lang="en-US" sz="800" b="0" i="0" dirty="0">
                <a:solidFill>
                  <a:srgbClr val="222222"/>
                </a:solidFill>
                <a:effectLst/>
                <a:latin typeface="Arial" panose="020B0604020202020204" pitchFamily="34" charset="0"/>
              </a:rPr>
              <a:t>, M., Rahman, M. M., </a:t>
            </a:r>
            <a:r>
              <a:rPr lang="en-US" sz="800" b="0" i="0" dirty="0" err="1">
                <a:solidFill>
                  <a:srgbClr val="222222"/>
                </a:solidFill>
                <a:effectLst/>
                <a:latin typeface="Arial" panose="020B0604020202020204" pitchFamily="34" charset="0"/>
              </a:rPr>
              <a:t>Hovsepian</a:t>
            </a:r>
            <a:r>
              <a:rPr lang="en-US" sz="800" b="0" i="0" dirty="0">
                <a:solidFill>
                  <a:srgbClr val="222222"/>
                </a:solidFill>
                <a:effectLst/>
                <a:latin typeface="Arial" panose="020B0604020202020204" pitchFamily="34" charset="0"/>
              </a:rPr>
              <a:t>, K., </a:t>
            </a:r>
            <a:r>
              <a:rPr lang="en-US" sz="800" b="0" i="0" dirty="0" err="1">
                <a:solidFill>
                  <a:srgbClr val="222222"/>
                </a:solidFill>
                <a:effectLst/>
                <a:latin typeface="Arial" panose="020B0604020202020204" pitchFamily="34" charset="0"/>
              </a:rPr>
              <a:t>Sharmin</a:t>
            </a:r>
            <a:r>
              <a:rPr lang="en-US" sz="800" b="0" i="0" dirty="0">
                <a:solidFill>
                  <a:srgbClr val="222222"/>
                </a:solidFill>
                <a:effectLst/>
                <a:latin typeface="Arial" panose="020B0604020202020204" pitchFamily="34" charset="0"/>
              </a:rPr>
              <a:t>, M., Epstein, D. H., ... &amp; Kumar, S. (2016, May). Finding significant stress episodes in a discontinuous time series of rapidly varying mobile sensor data. In </a:t>
            </a:r>
            <a:r>
              <a:rPr lang="en-US" sz="800" b="0" i="1" dirty="0">
                <a:solidFill>
                  <a:srgbClr val="222222"/>
                </a:solidFill>
                <a:effectLst/>
                <a:latin typeface="Arial" panose="020B0604020202020204" pitchFamily="34" charset="0"/>
              </a:rPr>
              <a:t>Proceedings of the 2016 CHI conference on human factors in computing systems</a:t>
            </a:r>
            <a:r>
              <a:rPr lang="en-US" sz="800" b="0" i="0" dirty="0">
                <a:solidFill>
                  <a:srgbClr val="222222"/>
                </a:solidFill>
                <a:effectLst/>
                <a:latin typeface="Arial" panose="020B0604020202020204" pitchFamily="34" charset="0"/>
              </a:rPr>
              <a:t> (pp. 4489-4501).</a:t>
            </a:r>
          </a:p>
          <a:p>
            <a:r>
              <a:rPr lang="en-US" sz="800" dirty="0">
                <a:solidFill>
                  <a:srgbClr val="222222"/>
                </a:solidFill>
                <a:latin typeface="Arial" panose="020B0604020202020204" pitchFamily="34" charset="0"/>
                <a:ea typeface="Roboto" panose="02000000000000000000" pitchFamily="2" charset="0"/>
              </a:rPr>
              <a:t>[8] </a:t>
            </a:r>
            <a:r>
              <a:rPr lang="en-US" sz="800" b="0" i="0" dirty="0">
                <a:solidFill>
                  <a:srgbClr val="222222"/>
                </a:solidFill>
                <a:effectLst/>
                <a:latin typeface="Arial" panose="020B0604020202020204" pitchFamily="34" charset="0"/>
              </a:rPr>
              <a:t>Yang, F., Du, J., Lang, J., Lu, W., Liu, L., </a:t>
            </a:r>
            <a:r>
              <a:rPr lang="en-US" sz="800" b="0" i="0" dirty="0" err="1">
                <a:solidFill>
                  <a:srgbClr val="222222"/>
                </a:solidFill>
                <a:effectLst/>
                <a:latin typeface="Arial" panose="020B0604020202020204" pitchFamily="34" charset="0"/>
              </a:rPr>
              <a:t>Jin</a:t>
            </a:r>
            <a:r>
              <a:rPr lang="en-US" sz="800" b="0" i="0" dirty="0">
                <a:solidFill>
                  <a:srgbClr val="222222"/>
                </a:solidFill>
                <a:effectLst/>
                <a:latin typeface="Arial" panose="020B0604020202020204" pitchFamily="34" charset="0"/>
              </a:rPr>
              <a:t>, C., &amp; Kang, Q. (2020). Missing value estimation methods research for arrhythmia classification using the modified kernel difference-weighted KNN algorithms. </a:t>
            </a:r>
            <a:r>
              <a:rPr lang="en-US" sz="800" b="0" i="1" dirty="0">
                <a:solidFill>
                  <a:srgbClr val="222222"/>
                </a:solidFill>
                <a:effectLst/>
                <a:latin typeface="Arial" panose="020B0604020202020204" pitchFamily="34" charset="0"/>
              </a:rPr>
              <a:t>BioMed research international</a:t>
            </a:r>
            <a:r>
              <a:rPr lang="en-US" sz="800" b="0" i="0" dirty="0">
                <a:solidFill>
                  <a:srgbClr val="222222"/>
                </a:solidFill>
                <a:effectLst/>
                <a:latin typeface="Arial" panose="020B0604020202020204" pitchFamily="34" charset="0"/>
              </a:rPr>
              <a:t>, </a:t>
            </a:r>
            <a:r>
              <a:rPr lang="en-US" sz="800" b="0" i="1" dirty="0">
                <a:solidFill>
                  <a:srgbClr val="222222"/>
                </a:solidFill>
                <a:effectLst/>
                <a:latin typeface="Arial" panose="020B0604020202020204" pitchFamily="34" charset="0"/>
              </a:rPr>
              <a:t>2020</a:t>
            </a:r>
            <a:r>
              <a:rPr lang="en-US" sz="800" b="0" i="0" dirty="0">
                <a:solidFill>
                  <a:srgbClr val="222222"/>
                </a:solidFill>
                <a:effectLst/>
                <a:latin typeface="Arial" panose="020B0604020202020204" pitchFamily="34" charset="0"/>
              </a:rPr>
              <a:t>.</a:t>
            </a:r>
          </a:p>
          <a:p>
            <a:r>
              <a:rPr lang="en-US" sz="800" dirty="0">
                <a:solidFill>
                  <a:srgbClr val="222222"/>
                </a:solidFill>
                <a:latin typeface="Arial" panose="020B0604020202020204" pitchFamily="34" charset="0"/>
                <a:ea typeface="Roboto" panose="02000000000000000000" pitchFamily="2" charset="0"/>
              </a:rPr>
              <a:t>[9] </a:t>
            </a:r>
            <a:r>
              <a:rPr lang="en-US" sz="800" b="0" i="0" dirty="0">
                <a:solidFill>
                  <a:srgbClr val="222222"/>
                </a:solidFill>
                <a:effectLst/>
                <a:latin typeface="Arial" panose="020B0604020202020204" pitchFamily="34" charset="0"/>
              </a:rPr>
              <a:t>Bashir, F., &amp; Wei, H. L. (2018). Handling missing data in multivariate time series using a vector autoregressive model-imputation (VAR-IM) algorithm. </a:t>
            </a:r>
            <a:r>
              <a:rPr lang="en-US" sz="800" b="0" i="1" dirty="0">
                <a:solidFill>
                  <a:srgbClr val="222222"/>
                </a:solidFill>
                <a:effectLst/>
                <a:latin typeface="Arial" panose="020B0604020202020204" pitchFamily="34" charset="0"/>
              </a:rPr>
              <a:t>Neurocomputing</a:t>
            </a:r>
            <a:r>
              <a:rPr lang="en-US" sz="800" b="0" i="0" dirty="0">
                <a:solidFill>
                  <a:srgbClr val="222222"/>
                </a:solidFill>
                <a:effectLst/>
                <a:latin typeface="Arial" panose="020B0604020202020204" pitchFamily="34" charset="0"/>
              </a:rPr>
              <a:t>, </a:t>
            </a:r>
            <a:r>
              <a:rPr lang="en-US" sz="800" b="0" i="1" dirty="0">
                <a:solidFill>
                  <a:srgbClr val="222222"/>
                </a:solidFill>
                <a:effectLst/>
                <a:latin typeface="Arial" panose="020B0604020202020204" pitchFamily="34" charset="0"/>
              </a:rPr>
              <a:t>276</a:t>
            </a:r>
            <a:r>
              <a:rPr lang="en-US" sz="800" b="0" i="0" dirty="0">
                <a:solidFill>
                  <a:srgbClr val="222222"/>
                </a:solidFill>
                <a:effectLst/>
                <a:latin typeface="Arial" panose="020B0604020202020204" pitchFamily="34" charset="0"/>
              </a:rPr>
              <a:t>, 23-30.</a:t>
            </a:r>
            <a:endParaRPr lang="en-US" sz="800"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288284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8758DE-D822-28D4-00EB-74CB69D2AC05}"/>
              </a:ext>
            </a:extLst>
          </p:cNvPr>
          <p:cNvSpPr>
            <a:spLocks noGrp="1"/>
          </p:cNvSpPr>
          <p:nvPr>
            <p:ph idx="1"/>
          </p:nvPr>
        </p:nvSpPr>
        <p:spPr>
          <a:xfrm>
            <a:off x="381000" y="1215485"/>
            <a:ext cx="5715000" cy="5054686"/>
          </a:xfrm>
        </p:spPr>
        <p:txBody>
          <a:bodyPr/>
          <a:lstStyle/>
          <a:p>
            <a:r>
              <a:rPr lang="en-US" dirty="0"/>
              <a:t>Two Signal Domains: </a:t>
            </a:r>
          </a:p>
          <a:p>
            <a:pPr lvl="1"/>
            <a:r>
              <a:rPr lang="en-US" dirty="0"/>
              <a:t>ECG and PPG</a:t>
            </a:r>
          </a:p>
          <a:p>
            <a:pPr marL="457200" lvl="1" indent="0">
              <a:buNone/>
            </a:pPr>
            <a:endParaRPr lang="en-US" dirty="0"/>
          </a:p>
          <a:p>
            <a:r>
              <a:rPr lang="en-US" dirty="0">
                <a:solidFill>
                  <a:schemeClr val="bg1"/>
                </a:solidFill>
              </a:rPr>
              <a:t>Two Methods for Generating Missingness:</a:t>
            </a:r>
          </a:p>
          <a:p>
            <a:pPr lvl="1"/>
            <a:r>
              <a:rPr lang="en-US" dirty="0">
                <a:solidFill>
                  <a:schemeClr val="bg1"/>
                </a:solidFill>
              </a:rPr>
              <a:t>Systematically ablating percentages of the data according to mHealth missingness paradigms</a:t>
            </a:r>
          </a:p>
          <a:p>
            <a:pPr lvl="1"/>
            <a:endParaRPr lang="en-US" sz="800" dirty="0">
              <a:solidFill>
                <a:schemeClr val="bg1"/>
              </a:solidFill>
            </a:endParaRPr>
          </a:p>
          <a:p>
            <a:pPr marL="457200" lvl="1" indent="0" algn="ctr">
              <a:buNone/>
            </a:pPr>
            <a:r>
              <a:rPr lang="en-US" dirty="0">
                <a:solidFill>
                  <a:schemeClr val="bg1"/>
                </a:solidFill>
              </a:rPr>
              <a:t>or </a:t>
            </a:r>
          </a:p>
          <a:p>
            <a:pPr marL="457200" lvl="1" indent="0">
              <a:buNone/>
            </a:pPr>
            <a:endParaRPr lang="en-US" sz="800" dirty="0">
              <a:solidFill>
                <a:schemeClr val="bg1"/>
              </a:solidFill>
            </a:endParaRPr>
          </a:p>
          <a:p>
            <a:pPr lvl="1"/>
            <a:r>
              <a:rPr lang="en-US" dirty="0">
                <a:solidFill>
                  <a:schemeClr val="bg1"/>
                </a:solidFill>
              </a:rPr>
              <a:t>Applying extracted mHealth missingness patterns created during field studies </a:t>
            </a:r>
          </a:p>
        </p:txBody>
      </p:sp>
      <p:sp>
        <p:nvSpPr>
          <p:cNvPr id="3" name="Slide Number Placeholder 2">
            <a:extLst>
              <a:ext uri="{FF2B5EF4-FFF2-40B4-BE49-F238E27FC236}">
                <a16:creationId xmlns:a16="http://schemas.microsoft.com/office/drawing/2014/main" id="{DF40705D-0C12-1CB4-B1CC-B67BE74F3D41}"/>
              </a:ext>
            </a:extLst>
          </p:cNvPr>
          <p:cNvSpPr>
            <a:spLocks noGrp="1"/>
          </p:cNvSpPr>
          <p:nvPr>
            <p:ph type="sldNum" sz="quarter" idx="12"/>
          </p:nvPr>
        </p:nvSpPr>
        <p:spPr/>
        <p:txBody>
          <a:bodyPr/>
          <a:lstStyle/>
          <a:p>
            <a:fld id="{AE678206-0642-9F48-9727-6B519CB285FA}" type="slidenum">
              <a:rPr lang="en-US" smtClean="0"/>
              <a:t>11</a:t>
            </a:fld>
            <a:endParaRPr lang="en-US"/>
          </a:p>
        </p:txBody>
      </p:sp>
      <p:sp>
        <p:nvSpPr>
          <p:cNvPr id="4" name="Title 3">
            <a:extLst>
              <a:ext uri="{FF2B5EF4-FFF2-40B4-BE49-F238E27FC236}">
                <a16:creationId xmlns:a16="http://schemas.microsoft.com/office/drawing/2014/main" id="{924F9652-4FFF-0E7C-8D41-588C73F26485}"/>
              </a:ext>
            </a:extLst>
          </p:cNvPr>
          <p:cNvSpPr>
            <a:spLocks noGrp="1"/>
          </p:cNvSpPr>
          <p:nvPr>
            <p:ph type="title"/>
          </p:nvPr>
        </p:nvSpPr>
        <p:spPr/>
        <p:txBody>
          <a:bodyPr/>
          <a:lstStyle/>
          <a:p>
            <a:r>
              <a:rPr lang="en-US" dirty="0"/>
              <a:t>Challenge Setting and Details</a:t>
            </a:r>
          </a:p>
        </p:txBody>
      </p:sp>
      <p:pic>
        <p:nvPicPr>
          <p:cNvPr id="1028" name="Picture 4">
            <a:extLst>
              <a:ext uri="{FF2B5EF4-FFF2-40B4-BE49-F238E27FC236}">
                <a16:creationId xmlns:a16="http://schemas.microsoft.com/office/drawing/2014/main" id="{71E1CD67-A722-E65C-7852-245B0F59C9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423"/>
          <a:stretch/>
        </p:blipFill>
        <p:spPr bwMode="auto">
          <a:xfrm>
            <a:off x="6365518" y="1215482"/>
            <a:ext cx="5175964" cy="15277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AF482A7-DE94-2396-E78E-78D0525B6203}"/>
              </a:ext>
            </a:extLst>
          </p:cNvPr>
          <p:cNvSpPr txBox="1"/>
          <p:nvPr/>
        </p:nvSpPr>
        <p:spPr>
          <a:xfrm>
            <a:off x="381000" y="6237024"/>
            <a:ext cx="9105900" cy="600164"/>
          </a:xfrm>
          <a:prstGeom prst="rect">
            <a:avLst/>
          </a:prstGeom>
          <a:noFill/>
        </p:spPr>
        <p:txBody>
          <a:bodyPr wrap="square" rtlCol="0">
            <a:spAutoFit/>
          </a:bodyPr>
          <a:lstStyle/>
          <a:p>
            <a:r>
              <a:rPr lang="en-US" sz="1100" b="0" i="0" dirty="0">
                <a:solidFill>
                  <a:srgbClr val="262626"/>
                </a:solidFill>
                <a:effectLst/>
                <a:latin typeface="Roboto" panose="02000000000000000000" pitchFamily="2" charset="0"/>
                <a:ea typeface="Roboto" panose="02000000000000000000" pitchFamily="2" charset="0"/>
              </a:rPr>
              <a:t>[10] </a:t>
            </a:r>
            <a:r>
              <a:rPr lang="en-US" sz="1100" dirty="0" err="1">
                <a:effectLst/>
              </a:rPr>
              <a:t>Floogan</a:t>
            </a:r>
            <a:r>
              <a:rPr lang="en-US" sz="1100" dirty="0">
                <a:effectLst/>
              </a:rPr>
              <a:t>. (2021, August). </a:t>
            </a:r>
            <a:r>
              <a:rPr lang="en-US" sz="1100" i="1" dirty="0">
                <a:effectLst/>
              </a:rPr>
              <a:t>File:sample </a:t>
            </a:r>
            <a:r>
              <a:rPr lang="en-US" sz="1100" i="1" dirty="0" err="1">
                <a:effectLst/>
              </a:rPr>
              <a:t>biosignals</a:t>
            </a:r>
            <a:r>
              <a:rPr lang="en-US" sz="1100" i="1" dirty="0">
                <a:effectLst/>
              </a:rPr>
              <a:t> (ECG, PPG, RIP).SVG</a:t>
            </a:r>
            <a:r>
              <a:rPr lang="en-US" sz="1100" dirty="0">
                <a:effectLst/>
              </a:rPr>
              <a:t>. Wikipedia. Retrieved October 21, 2022, from https://en.wikipedia.org/wiki/File:Sample_Biosignals_(ECG,_PPG,_RIP).svg </a:t>
            </a:r>
          </a:p>
          <a:p>
            <a:endParaRPr lang="en-US" sz="1100" dirty="0">
              <a:solidFill>
                <a:srgbClr val="262626"/>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64800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40647868-241B-BB08-1B05-3D7909E0B4DC}"/>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8E8758DE-D822-28D4-00EB-74CB69D2AC05}"/>
              </a:ext>
            </a:extLst>
          </p:cNvPr>
          <p:cNvSpPr>
            <a:spLocks noGrp="1"/>
          </p:cNvSpPr>
          <p:nvPr>
            <p:ph idx="1"/>
          </p:nvPr>
        </p:nvSpPr>
        <p:spPr>
          <a:xfrm>
            <a:off x="381000" y="1215485"/>
            <a:ext cx="5715000" cy="5054686"/>
          </a:xfrm>
        </p:spPr>
        <p:txBody>
          <a:bodyPr/>
          <a:lstStyle/>
          <a:p>
            <a:r>
              <a:rPr lang="en-US" dirty="0"/>
              <a:t>Two Signal Domains: </a:t>
            </a:r>
          </a:p>
          <a:p>
            <a:pPr lvl="1"/>
            <a:r>
              <a:rPr lang="en-US" dirty="0"/>
              <a:t>ECG and PPG</a:t>
            </a:r>
          </a:p>
          <a:p>
            <a:pPr marL="457200" lvl="1" indent="0">
              <a:buNone/>
            </a:pPr>
            <a:endParaRPr lang="en-US" dirty="0"/>
          </a:p>
          <a:p>
            <a:r>
              <a:rPr lang="en-US" dirty="0"/>
              <a:t>Two Methods for Generating Missingness:</a:t>
            </a:r>
          </a:p>
          <a:p>
            <a:pPr lvl="1"/>
            <a:r>
              <a:rPr lang="en-US" b="1" dirty="0"/>
              <a:t>1) Systematically ablating percentages of the data according to mHealth missingness paradigms</a:t>
            </a:r>
          </a:p>
          <a:p>
            <a:pPr lvl="1"/>
            <a:endParaRPr lang="en-US" sz="800" dirty="0"/>
          </a:p>
          <a:p>
            <a:pPr marL="457200" lvl="1" indent="0" algn="ctr">
              <a:buNone/>
            </a:pPr>
            <a:r>
              <a:rPr lang="en-US" dirty="0">
                <a:solidFill>
                  <a:schemeClr val="bg1"/>
                </a:solidFill>
              </a:rPr>
              <a:t>or </a:t>
            </a:r>
          </a:p>
          <a:p>
            <a:pPr marL="457200" lvl="1" indent="0">
              <a:buNone/>
            </a:pPr>
            <a:endParaRPr lang="en-US" sz="800" dirty="0">
              <a:solidFill>
                <a:schemeClr val="bg1"/>
              </a:solidFill>
            </a:endParaRPr>
          </a:p>
          <a:p>
            <a:pPr lvl="1"/>
            <a:r>
              <a:rPr lang="en-US" dirty="0">
                <a:solidFill>
                  <a:schemeClr val="bg1"/>
                </a:solidFill>
              </a:rPr>
              <a:t>Applying extracted mHealth missingness patterns created during field studies </a:t>
            </a:r>
          </a:p>
        </p:txBody>
      </p:sp>
      <p:sp>
        <p:nvSpPr>
          <p:cNvPr id="3" name="Slide Number Placeholder 2">
            <a:extLst>
              <a:ext uri="{FF2B5EF4-FFF2-40B4-BE49-F238E27FC236}">
                <a16:creationId xmlns:a16="http://schemas.microsoft.com/office/drawing/2014/main" id="{DF40705D-0C12-1CB4-B1CC-B67BE74F3D41}"/>
              </a:ext>
            </a:extLst>
          </p:cNvPr>
          <p:cNvSpPr>
            <a:spLocks noGrp="1"/>
          </p:cNvSpPr>
          <p:nvPr>
            <p:ph type="sldNum" sz="quarter" idx="12"/>
          </p:nvPr>
        </p:nvSpPr>
        <p:spPr/>
        <p:txBody>
          <a:bodyPr/>
          <a:lstStyle/>
          <a:p>
            <a:fld id="{AE678206-0642-9F48-9727-6B519CB285FA}" type="slidenum">
              <a:rPr lang="en-US" smtClean="0"/>
              <a:t>12</a:t>
            </a:fld>
            <a:endParaRPr lang="en-US"/>
          </a:p>
        </p:txBody>
      </p:sp>
      <p:sp>
        <p:nvSpPr>
          <p:cNvPr id="4" name="Title 3">
            <a:extLst>
              <a:ext uri="{FF2B5EF4-FFF2-40B4-BE49-F238E27FC236}">
                <a16:creationId xmlns:a16="http://schemas.microsoft.com/office/drawing/2014/main" id="{924F9652-4FFF-0E7C-8D41-588C73F26485}"/>
              </a:ext>
            </a:extLst>
          </p:cNvPr>
          <p:cNvSpPr>
            <a:spLocks noGrp="1"/>
          </p:cNvSpPr>
          <p:nvPr>
            <p:ph type="title"/>
          </p:nvPr>
        </p:nvSpPr>
        <p:spPr/>
        <p:txBody>
          <a:bodyPr/>
          <a:lstStyle/>
          <a:p>
            <a:r>
              <a:rPr lang="en-US" dirty="0"/>
              <a:t>Challenge Setting and Details</a:t>
            </a:r>
          </a:p>
        </p:txBody>
      </p:sp>
      <p:grpSp>
        <p:nvGrpSpPr>
          <p:cNvPr id="16" name="Group 15">
            <a:extLst>
              <a:ext uri="{FF2B5EF4-FFF2-40B4-BE49-F238E27FC236}">
                <a16:creationId xmlns:a16="http://schemas.microsoft.com/office/drawing/2014/main" id="{00173B23-6A51-31EB-2BEB-CF9DCF45AD4F}"/>
              </a:ext>
            </a:extLst>
          </p:cNvPr>
          <p:cNvGrpSpPr/>
          <p:nvPr/>
        </p:nvGrpSpPr>
        <p:grpSpPr>
          <a:xfrm>
            <a:off x="6163930" y="5070856"/>
            <a:ext cx="5715000" cy="1215087"/>
            <a:chOff x="4946889" y="3977829"/>
            <a:chExt cx="7080519" cy="1592059"/>
          </a:xfrm>
        </p:grpSpPr>
        <p:pic>
          <p:nvPicPr>
            <p:cNvPr id="1026" name="Picture 2" descr="No description available.">
              <a:extLst>
                <a:ext uri="{FF2B5EF4-FFF2-40B4-BE49-F238E27FC236}">
                  <a16:creationId xmlns:a16="http://schemas.microsoft.com/office/drawing/2014/main" id="{F2BDFD5E-1B21-4BFF-6A6A-348886491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889" y="4347163"/>
              <a:ext cx="2391106" cy="1222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o description available.">
              <a:extLst>
                <a:ext uri="{FF2B5EF4-FFF2-40B4-BE49-F238E27FC236}">
                  <a16:creationId xmlns:a16="http://schemas.microsoft.com/office/drawing/2014/main" id="{1B501AE9-8C90-F402-4AC5-1A68ED2477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3839" y="4347163"/>
              <a:ext cx="2380488" cy="12172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o description available.">
              <a:extLst>
                <a:ext uri="{FF2B5EF4-FFF2-40B4-BE49-F238E27FC236}">
                  <a16:creationId xmlns:a16="http://schemas.microsoft.com/office/drawing/2014/main" id="{4B5D8DB6-77F5-EB1B-0346-7CDE11BDD9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6920" y="4347163"/>
              <a:ext cx="2380488" cy="12172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9FC3E8F-76C9-A8B3-D462-ACF53CC743B4}"/>
                </a:ext>
              </a:extLst>
            </p:cNvPr>
            <p:cNvSpPr txBox="1"/>
            <p:nvPr/>
          </p:nvSpPr>
          <p:spPr>
            <a:xfrm>
              <a:off x="5615374" y="3977829"/>
              <a:ext cx="1056700" cy="338554"/>
            </a:xfrm>
            <a:prstGeom prst="rect">
              <a:avLst/>
            </a:prstGeom>
            <a:noFill/>
          </p:spPr>
          <p:txBody>
            <a:bodyPr wrap="none" rtlCol="0">
              <a:spAutoFit/>
            </a:bodyPr>
            <a:lstStyle/>
            <a:p>
              <a:pPr algn="ctr"/>
              <a:r>
                <a:rPr lang="en-US" sz="1600" dirty="0">
                  <a:solidFill>
                    <a:srgbClr val="262626"/>
                  </a:solidFill>
                  <a:latin typeface="Roboto" panose="02000000000000000000" pitchFamily="2" charset="0"/>
                  <a:ea typeface="Roboto" panose="02000000000000000000" pitchFamily="2" charset="0"/>
                </a:rPr>
                <a:t>10% Loss</a:t>
              </a:r>
            </a:p>
          </p:txBody>
        </p:sp>
        <p:sp>
          <p:nvSpPr>
            <p:cNvPr id="8" name="TextBox 7">
              <a:extLst>
                <a:ext uri="{FF2B5EF4-FFF2-40B4-BE49-F238E27FC236}">
                  <a16:creationId xmlns:a16="http://schemas.microsoft.com/office/drawing/2014/main" id="{C7F63FC8-C072-F097-2B31-F894C979827E}"/>
                </a:ext>
              </a:extLst>
            </p:cNvPr>
            <p:cNvSpPr txBox="1"/>
            <p:nvPr/>
          </p:nvSpPr>
          <p:spPr>
            <a:xfrm>
              <a:off x="7977314" y="3982996"/>
              <a:ext cx="1056700" cy="338554"/>
            </a:xfrm>
            <a:prstGeom prst="rect">
              <a:avLst/>
            </a:prstGeom>
            <a:noFill/>
          </p:spPr>
          <p:txBody>
            <a:bodyPr wrap="none" rtlCol="0">
              <a:spAutoFit/>
            </a:bodyPr>
            <a:lstStyle/>
            <a:p>
              <a:pPr algn="ctr"/>
              <a:r>
                <a:rPr lang="en-US" sz="1600" dirty="0">
                  <a:solidFill>
                    <a:srgbClr val="262626"/>
                  </a:solidFill>
                  <a:latin typeface="Roboto" panose="02000000000000000000" pitchFamily="2" charset="0"/>
                  <a:ea typeface="Roboto" panose="02000000000000000000" pitchFamily="2" charset="0"/>
                </a:rPr>
                <a:t>30% Loss</a:t>
              </a:r>
            </a:p>
          </p:txBody>
        </p:sp>
        <p:sp>
          <p:nvSpPr>
            <p:cNvPr id="10" name="TextBox 9">
              <a:extLst>
                <a:ext uri="{FF2B5EF4-FFF2-40B4-BE49-F238E27FC236}">
                  <a16:creationId xmlns:a16="http://schemas.microsoft.com/office/drawing/2014/main" id="{1A81A685-563D-5673-A5B2-6CB0F84BB3C0}"/>
                </a:ext>
              </a:extLst>
            </p:cNvPr>
            <p:cNvSpPr txBox="1"/>
            <p:nvPr/>
          </p:nvSpPr>
          <p:spPr>
            <a:xfrm>
              <a:off x="10314867" y="3988161"/>
              <a:ext cx="1056700" cy="338554"/>
            </a:xfrm>
            <a:prstGeom prst="rect">
              <a:avLst/>
            </a:prstGeom>
            <a:noFill/>
          </p:spPr>
          <p:txBody>
            <a:bodyPr wrap="none" rtlCol="0">
              <a:spAutoFit/>
            </a:bodyPr>
            <a:lstStyle/>
            <a:p>
              <a:pPr algn="ctr"/>
              <a:r>
                <a:rPr lang="en-US" sz="1600" dirty="0">
                  <a:solidFill>
                    <a:srgbClr val="262626"/>
                  </a:solidFill>
                  <a:latin typeface="Roboto" panose="02000000000000000000" pitchFamily="2" charset="0"/>
                  <a:ea typeface="Roboto" panose="02000000000000000000" pitchFamily="2" charset="0"/>
                </a:rPr>
                <a:t>50% Loss</a:t>
              </a:r>
            </a:p>
          </p:txBody>
        </p:sp>
      </p:grpSp>
      <p:sp>
        <p:nvSpPr>
          <p:cNvPr id="14" name="TextBox 13">
            <a:extLst>
              <a:ext uri="{FF2B5EF4-FFF2-40B4-BE49-F238E27FC236}">
                <a16:creationId xmlns:a16="http://schemas.microsoft.com/office/drawing/2014/main" id="{7A4B5555-150F-0088-7B9D-A094B6568A8C}"/>
              </a:ext>
            </a:extLst>
          </p:cNvPr>
          <p:cNvSpPr txBox="1"/>
          <p:nvPr/>
        </p:nvSpPr>
        <p:spPr>
          <a:xfrm>
            <a:off x="6655754" y="4608576"/>
            <a:ext cx="4761240" cy="369332"/>
          </a:xfrm>
          <a:prstGeom prst="rect">
            <a:avLst/>
          </a:prstGeom>
          <a:noFill/>
        </p:spPr>
        <p:txBody>
          <a:bodyPr wrap="none" rtlCol="0">
            <a:spAutoFit/>
          </a:bodyPr>
          <a:lstStyle/>
          <a:p>
            <a:r>
              <a:rPr lang="en-US" b="1" dirty="0">
                <a:solidFill>
                  <a:srgbClr val="262626"/>
                </a:solidFill>
                <a:latin typeface="Roboto" panose="02000000000000000000" pitchFamily="2" charset="0"/>
                <a:ea typeface="Roboto" panose="02000000000000000000" pitchFamily="2" charset="0"/>
              </a:rPr>
              <a:t>Transient Loss </a:t>
            </a:r>
            <a:r>
              <a:rPr lang="en-US" dirty="0">
                <a:solidFill>
                  <a:srgbClr val="262626"/>
                </a:solidFill>
                <a:latin typeface="Roboto" panose="02000000000000000000" pitchFamily="2" charset="0"/>
                <a:ea typeface="Roboto" panose="02000000000000000000" pitchFamily="2" charset="0"/>
              </a:rPr>
              <a:t>Setting to Mimic </a:t>
            </a:r>
            <a:r>
              <a:rPr lang="en-US" dirty="0">
                <a:solidFill>
                  <a:srgbClr val="FF0000"/>
                </a:solidFill>
                <a:latin typeface="Roboto" panose="02000000000000000000" pitchFamily="2" charset="0"/>
                <a:ea typeface="Roboto" panose="02000000000000000000" pitchFamily="2" charset="0"/>
              </a:rPr>
              <a:t>Packet Loss</a:t>
            </a:r>
          </a:p>
        </p:txBody>
      </p:sp>
      <p:grpSp>
        <p:nvGrpSpPr>
          <p:cNvPr id="26" name="Group 25">
            <a:extLst>
              <a:ext uri="{FF2B5EF4-FFF2-40B4-BE49-F238E27FC236}">
                <a16:creationId xmlns:a16="http://schemas.microsoft.com/office/drawing/2014/main" id="{202C2549-B38D-051F-2725-B09064F7847D}"/>
              </a:ext>
            </a:extLst>
          </p:cNvPr>
          <p:cNvGrpSpPr/>
          <p:nvPr/>
        </p:nvGrpSpPr>
        <p:grpSpPr>
          <a:xfrm>
            <a:off x="6416193" y="1598997"/>
            <a:ext cx="5074614" cy="2219167"/>
            <a:chOff x="6739459" y="874907"/>
            <a:chExt cx="4632108" cy="1934931"/>
          </a:xfrm>
        </p:grpSpPr>
        <p:pic>
          <p:nvPicPr>
            <p:cNvPr id="12" name="Picture 11">
              <a:extLst>
                <a:ext uri="{FF2B5EF4-FFF2-40B4-BE49-F238E27FC236}">
                  <a16:creationId xmlns:a16="http://schemas.microsoft.com/office/drawing/2014/main" id="{E60AA386-5C91-6731-711F-87A929E0CB53}"/>
                </a:ext>
              </a:extLst>
            </p:cNvPr>
            <p:cNvPicPr>
              <a:picLocks noChangeAspect="1"/>
            </p:cNvPicPr>
            <p:nvPr/>
          </p:nvPicPr>
          <p:blipFill>
            <a:blip r:embed="rId6"/>
            <a:stretch>
              <a:fillRect/>
            </a:stretch>
          </p:blipFill>
          <p:spPr>
            <a:xfrm>
              <a:off x="6739459" y="874907"/>
              <a:ext cx="4632108" cy="1934931"/>
            </a:xfrm>
            <a:prstGeom prst="rect">
              <a:avLst/>
            </a:prstGeom>
          </p:spPr>
        </p:pic>
        <p:sp>
          <p:nvSpPr>
            <p:cNvPr id="13" name="Rectangle 12">
              <a:extLst>
                <a:ext uri="{FF2B5EF4-FFF2-40B4-BE49-F238E27FC236}">
                  <a16:creationId xmlns:a16="http://schemas.microsoft.com/office/drawing/2014/main" id="{EF378573-504E-914B-7497-F57B8077E207}"/>
                </a:ext>
              </a:extLst>
            </p:cNvPr>
            <p:cNvSpPr/>
            <p:nvPr/>
          </p:nvSpPr>
          <p:spPr>
            <a:xfrm>
              <a:off x="9401890" y="1818279"/>
              <a:ext cx="784101" cy="414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41D332F-68A8-11BD-66F4-5314A349D8BB}"/>
                </a:ext>
              </a:extLst>
            </p:cNvPr>
            <p:cNvSpPr/>
            <p:nvPr/>
          </p:nvSpPr>
          <p:spPr>
            <a:xfrm>
              <a:off x="8125976" y="1329177"/>
              <a:ext cx="1081819" cy="41451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527D8C3C-520C-6A51-FFF0-6EBC06332B98}"/>
              </a:ext>
            </a:extLst>
          </p:cNvPr>
          <p:cNvGrpSpPr/>
          <p:nvPr/>
        </p:nvGrpSpPr>
        <p:grpSpPr>
          <a:xfrm>
            <a:off x="262493" y="5078742"/>
            <a:ext cx="5714988" cy="1208071"/>
            <a:chOff x="-1962047" y="5074412"/>
            <a:chExt cx="7080504" cy="1582866"/>
          </a:xfrm>
        </p:grpSpPr>
        <p:sp>
          <p:nvSpPr>
            <p:cNvPr id="17" name="TextBox 16">
              <a:extLst>
                <a:ext uri="{FF2B5EF4-FFF2-40B4-BE49-F238E27FC236}">
                  <a16:creationId xmlns:a16="http://schemas.microsoft.com/office/drawing/2014/main" id="{A7DD9B4D-51FC-8B0F-4552-0026CD626303}"/>
                </a:ext>
              </a:extLst>
            </p:cNvPr>
            <p:cNvSpPr txBox="1"/>
            <p:nvPr/>
          </p:nvSpPr>
          <p:spPr>
            <a:xfrm>
              <a:off x="-1293577" y="5074412"/>
              <a:ext cx="1056700" cy="338554"/>
            </a:xfrm>
            <a:prstGeom prst="rect">
              <a:avLst/>
            </a:prstGeom>
            <a:noFill/>
          </p:spPr>
          <p:txBody>
            <a:bodyPr wrap="none" rtlCol="0">
              <a:spAutoFit/>
            </a:bodyPr>
            <a:lstStyle/>
            <a:p>
              <a:pPr algn="ctr"/>
              <a:r>
                <a:rPr lang="en-US" sz="1600" dirty="0">
                  <a:solidFill>
                    <a:srgbClr val="262626"/>
                  </a:solidFill>
                  <a:latin typeface="Roboto" panose="02000000000000000000" pitchFamily="2" charset="0"/>
                  <a:ea typeface="Roboto" panose="02000000000000000000" pitchFamily="2" charset="0"/>
                </a:rPr>
                <a:t>10% Loss</a:t>
              </a:r>
            </a:p>
          </p:txBody>
        </p:sp>
        <p:sp>
          <p:nvSpPr>
            <p:cNvPr id="18" name="TextBox 17">
              <a:extLst>
                <a:ext uri="{FF2B5EF4-FFF2-40B4-BE49-F238E27FC236}">
                  <a16:creationId xmlns:a16="http://schemas.microsoft.com/office/drawing/2014/main" id="{C56BAD0C-B0E4-6D74-973C-5CE354410773}"/>
                </a:ext>
              </a:extLst>
            </p:cNvPr>
            <p:cNvSpPr txBox="1"/>
            <p:nvPr/>
          </p:nvSpPr>
          <p:spPr>
            <a:xfrm>
              <a:off x="1068363" y="5079579"/>
              <a:ext cx="1056700" cy="338554"/>
            </a:xfrm>
            <a:prstGeom prst="rect">
              <a:avLst/>
            </a:prstGeom>
            <a:noFill/>
          </p:spPr>
          <p:txBody>
            <a:bodyPr wrap="none" rtlCol="0">
              <a:spAutoFit/>
            </a:bodyPr>
            <a:lstStyle/>
            <a:p>
              <a:pPr algn="ctr"/>
              <a:r>
                <a:rPr lang="en-US" sz="1600" dirty="0">
                  <a:solidFill>
                    <a:srgbClr val="262626"/>
                  </a:solidFill>
                  <a:latin typeface="Roboto" panose="02000000000000000000" pitchFamily="2" charset="0"/>
                  <a:ea typeface="Roboto" panose="02000000000000000000" pitchFamily="2" charset="0"/>
                </a:rPr>
                <a:t>30% Loss</a:t>
              </a:r>
            </a:p>
          </p:txBody>
        </p:sp>
        <p:sp>
          <p:nvSpPr>
            <p:cNvPr id="19" name="TextBox 18">
              <a:extLst>
                <a:ext uri="{FF2B5EF4-FFF2-40B4-BE49-F238E27FC236}">
                  <a16:creationId xmlns:a16="http://schemas.microsoft.com/office/drawing/2014/main" id="{CC000E6F-005B-F6DE-EF79-966AF58F7DB5}"/>
                </a:ext>
              </a:extLst>
            </p:cNvPr>
            <p:cNvSpPr txBox="1"/>
            <p:nvPr/>
          </p:nvSpPr>
          <p:spPr>
            <a:xfrm>
              <a:off x="3405916" y="5084744"/>
              <a:ext cx="1056700" cy="338554"/>
            </a:xfrm>
            <a:prstGeom prst="rect">
              <a:avLst/>
            </a:prstGeom>
            <a:noFill/>
          </p:spPr>
          <p:txBody>
            <a:bodyPr wrap="none" rtlCol="0">
              <a:spAutoFit/>
            </a:bodyPr>
            <a:lstStyle/>
            <a:p>
              <a:pPr algn="ctr"/>
              <a:r>
                <a:rPr lang="en-US" sz="1600" dirty="0">
                  <a:solidFill>
                    <a:srgbClr val="262626"/>
                  </a:solidFill>
                  <a:latin typeface="Roboto" panose="02000000000000000000" pitchFamily="2" charset="0"/>
                  <a:ea typeface="Roboto" panose="02000000000000000000" pitchFamily="2" charset="0"/>
                </a:rPr>
                <a:t>50% Loss</a:t>
              </a:r>
            </a:p>
          </p:txBody>
        </p:sp>
        <p:pic>
          <p:nvPicPr>
            <p:cNvPr id="20" name="Picture 4" descr="No description available.">
              <a:extLst>
                <a:ext uri="{FF2B5EF4-FFF2-40B4-BE49-F238E27FC236}">
                  <a16:creationId xmlns:a16="http://schemas.microsoft.com/office/drawing/2014/main" id="{4A49E6C3-3A55-19B2-1325-BA2B144388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62047" y="5439983"/>
              <a:ext cx="2380488" cy="12172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No description available.">
              <a:extLst>
                <a:ext uri="{FF2B5EF4-FFF2-40B4-BE49-F238E27FC236}">
                  <a16:creationId xmlns:a16="http://schemas.microsoft.com/office/drawing/2014/main" id="{3967A9BC-2440-B649-B8AD-F709C34E38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961" y="5438316"/>
              <a:ext cx="2380488" cy="12172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No description available.">
              <a:extLst>
                <a:ext uri="{FF2B5EF4-FFF2-40B4-BE49-F238E27FC236}">
                  <a16:creationId xmlns:a16="http://schemas.microsoft.com/office/drawing/2014/main" id="{6C730438-690E-ABE4-2730-9849460D8C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7969" y="5439983"/>
              <a:ext cx="2380488" cy="1217295"/>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TextBox 23">
            <a:extLst>
              <a:ext uri="{FF2B5EF4-FFF2-40B4-BE49-F238E27FC236}">
                <a16:creationId xmlns:a16="http://schemas.microsoft.com/office/drawing/2014/main" id="{472CBC8E-FA40-27AC-7A21-16689BEA0807}"/>
              </a:ext>
            </a:extLst>
          </p:cNvPr>
          <p:cNvSpPr txBox="1"/>
          <p:nvPr/>
        </p:nvSpPr>
        <p:spPr>
          <a:xfrm>
            <a:off x="493331" y="4610048"/>
            <a:ext cx="5274201" cy="369332"/>
          </a:xfrm>
          <a:prstGeom prst="rect">
            <a:avLst/>
          </a:prstGeom>
          <a:noFill/>
        </p:spPr>
        <p:txBody>
          <a:bodyPr wrap="none" rtlCol="0">
            <a:spAutoFit/>
          </a:bodyPr>
          <a:lstStyle/>
          <a:p>
            <a:r>
              <a:rPr lang="en-US" b="1" dirty="0">
                <a:solidFill>
                  <a:srgbClr val="262626"/>
                </a:solidFill>
                <a:latin typeface="Roboto" panose="02000000000000000000" pitchFamily="2" charset="0"/>
                <a:ea typeface="Roboto" panose="02000000000000000000" pitchFamily="2" charset="0"/>
              </a:rPr>
              <a:t>Extended Loss </a:t>
            </a:r>
            <a:r>
              <a:rPr lang="en-US" dirty="0">
                <a:solidFill>
                  <a:srgbClr val="262626"/>
                </a:solidFill>
                <a:latin typeface="Roboto" panose="02000000000000000000" pitchFamily="2" charset="0"/>
                <a:ea typeface="Roboto" panose="02000000000000000000" pitchFamily="2" charset="0"/>
              </a:rPr>
              <a:t>Setting to Mimic </a:t>
            </a:r>
            <a:r>
              <a:rPr lang="en-US" dirty="0">
                <a:solidFill>
                  <a:srgbClr val="FF0000"/>
                </a:solidFill>
                <a:latin typeface="Roboto" panose="02000000000000000000" pitchFamily="2" charset="0"/>
                <a:ea typeface="Roboto" panose="02000000000000000000" pitchFamily="2" charset="0"/>
              </a:rPr>
              <a:t>Poor Data Quality</a:t>
            </a:r>
          </a:p>
        </p:txBody>
      </p:sp>
      <p:sp>
        <p:nvSpPr>
          <p:cNvPr id="28" name="TextBox 27">
            <a:extLst>
              <a:ext uri="{FF2B5EF4-FFF2-40B4-BE49-F238E27FC236}">
                <a16:creationId xmlns:a16="http://schemas.microsoft.com/office/drawing/2014/main" id="{E3FCA90D-ED6E-CD8C-74C9-BF3E5E0C16F1}"/>
              </a:ext>
            </a:extLst>
          </p:cNvPr>
          <p:cNvSpPr txBox="1"/>
          <p:nvPr/>
        </p:nvSpPr>
        <p:spPr>
          <a:xfrm>
            <a:off x="7359509" y="1168045"/>
            <a:ext cx="3946914" cy="369332"/>
          </a:xfrm>
          <a:prstGeom prst="rect">
            <a:avLst/>
          </a:prstGeom>
          <a:noFill/>
        </p:spPr>
        <p:txBody>
          <a:bodyPr wrap="none" rtlCol="0">
            <a:spAutoFit/>
          </a:bodyPr>
          <a:lstStyle/>
          <a:p>
            <a:r>
              <a:rPr lang="en-US" dirty="0">
                <a:solidFill>
                  <a:srgbClr val="262626"/>
                </a:solidFill>
                <a:latin typeface="Roboto" panose="02000000000000000000" pitchFamily="2" charset="0"/>
                <a:ea typeface="Roboto" panose="02000000000000000000" pitchFamily="2" charset="0"/>
              </a:rPr>
              <a:t>mHealth Missingness Paradigms [1] </a:t>
            </a:r>
          </a:p>
        </p:txBody>
      </p:sp>
    </p:spTree>
    <p:extLst>
      <p:ext uri="{BB962C8B-B14F-4D97-AF65-F5344CB8AC3E}">
        <p14:creationId xmlns:p14="http://schemas.microsoft.com/office/powerpoint/2010/main" val="1606791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CE8A8C7F-3E12-B482-9E37-4B42BE1FD8F0}"/>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8E8758DE-D822-28D4-00EB-74CB69D2AC05}"/>
              </a:ext>
            </a:extLst>
          </p:cNvPr>
          <p:cNvSpPr>
            <a:spLocks noGrp="1"/>
          </p:cNvSpPr>
          <p:nvPr>
            <p:ph idx="1"/>
          </p:nvPr>
        </p:nvSpPr>
        <p:spPr>
          <a:xfrm>
            <a:off x="381000" y="1215485"/>
            <a:ext cx="5715000" cy="5054686"/>
          </a:xfrm>
        </p:spPr>
        <p:txBody>
          <a:bodyPr/>
          <a:lstStyle/>
          <a:p>
            <a:r>
              <a:rPr lang="en-US" dirty="0"/>
              <a:t>Two Signal Domains: </a:t>
            </a:r>
          </a:p>
          <a:p>
            <a:pPr lvl="1"/>
            <a:r>
              <a:rPr lang="en-US" dirty="0"/>
              <a:t>ECG and PPG</a:t>
            </a:r>
          </a:p>
          <a:p>
            <a:pPr marL="457200" lvl="1" indent="0">
              <a:buNone/>
            </a:pPr>
            <a:endParaRPr lang="en-US" dirty="0"/>
          </a:p>
          <a:p>
            <a:r>
              <a:rPr lang="en-US" dirty="0"/>
              <a:t>Two Methods for Generating Missingness:</a:t>
            </a:r>
          </a:p>
          <a:p>
            <a:pPr lvl="1"/>
            <a:r>
              <a:rPr lang="en-US" dirty="0"/>
              <a:t>1) Systematically ablating percentages of the data according to mHealth missingness paradigms</a:t>
            </a:r>
          </a:p>
          <a:p>
            <a:pPr lvl="1"/>
            <a:endParaRPr lang="en-US" sz="800" dirty="0"/>
          </a:p>
          <a:p>
            <a:pPr marL="457200" lvl="1" indent="0" algn="ctr">
              <a:buNone/>
            </a:pPr>
            <a:r>
              <a:rPr lang="en-US" dirty="0"/>
              <a:t>or </a:t>
            </a:r>
          </a:p>
          <a:p>
            <a:pPr marL="457200" lvl="1" indent="0">
              <a:buNone/>
            </a:pPr>
            <a:endParaRPr lang="en-US" sz="800" dirty="0"/>
          </a:p>
          <a:p>
            <a:pPr lvl="1"/>
            <a:r>
              <a:rPr lang="en-US" b="1" dirty="0"/>
              <a:t>2) Applying extracted mHealth missingness patterns created during field studies </a:t>
            </a:r>
          </a:p>
        </p:txBody>
      </p:sp>
      <p:sp>
        <p:nvSpPr>
          <p:cNvPr id="3" name="Slide Number Placeholder 2">
            <a:extLst>
              <a:ext uri="{FF2B5EF4-FFF2-40B4-BE49-F238E27FC236}">
                <a16:creationId xmlns:a16="http://schemas.microsoft.com/office/drawing/2014/main" id="{DF40705D-0C12-1CB4-B1CC-B67BE74F3D41}"/>
              </a:ext>
            </a:extLst>
          </p:cNvPr>
          <p:cNvSpPr>
            <a:spLocks noGrp="1"/>
          </p:cNvSpPr>
          <p:nvPr>
            <p:ph type="sldNum" sz="quarter" idx="12"/>
          </p:nvPr>
        </p:nvSpPr>
        <p:spPr/>
        <p:txBody>
          <a:bodyPr/>
          <a:lstStyle/>
          <a:p>
            <a:fld id="{AE678206-0642-9F48-9727-6B519CB285FA}" type="slidenum">
              <a:rPr lang="en-US" smtClean="0"/>
              <a:t>13</a:t>
            </a:fld>
            <a:endParaRPr lang="en-US"/>
          </a:p>
        </p:txBody>
      </p:sp>
      <p:sp>
        <p:nvSpPr>
          <p:cNvPr id="4" name="Title 3">
            <a:extLst>
              <a:ext uri="{FF2B5EF4-FFF2-40B4-BE49-F238E27FC236}">
                <a16:creationId xmlns:a16="http://schemas.microsoft.com/office/drawing/2014/main" id="{924F9652-4FFF-0E7C-8D41-588C73F26485}"/>
              </a:ext>
            </a:extLst>
          </p:cNvPr>
          <p:cNvSpPr>
            <a:spLocks noGrp="1"/>
          </p:cNvSpPr>
          <p:nvPr>
            <p:ph type="title"/>
          </p:nvPr>
        </p:nvSpPr>
        <p:spPr/>
        <p:txBody>
          <a:bodyPr/>
          <a:lstStyle/>
          <a:p>
            <a:r>
              <a:rPr lang="en-US" dirty="0"/>
              <a:t>Challenge Setting and Details</a:t>
            </a:r>
          </a:p>
        </p:txBody>
      </p:sp>
      <p:pic>
        <p:nvPicPr>
          <p:cNvPr id="6" name="Picture 5">
            <a:extLst>
              <a:ext uri="{FF2B5EF4-FFF2-40B4-BE49-F238E27FC236}">
                <a16:creationId xmlns:a16="http://schemas.microsoft.com/office/drawing/2014/main" id="{ED81CC26-91EB-A41B-3C27-501DFCE39C6A}"/>
              </a:ext>
            </a:extLst>
          </p:cNvPr>
          <p:cNvPicPr>
            <a:picLocks noChangeAspect="1"/>
          </p:cNvPicPr>
          <p:nvPr/>
        </p:nvPicPr>
        <p:blipFill rotWithShape="1">
          <a:blip r:embed="rId3"/>
          <a:srcRect t="53272"/>
          <a:stretch/>
        </p:blipFill>
        <p:spPr>
          <a:xfrm>
            <a:off x="6579383" y="1845532"/>
            <a:ext cx="5568140" cy="1644826"/>
          </a:xfrm>
          <a:prstGeom prst="rect">
            <a:avLst/>
          </a:prstGeom>
        </p:spPr>
      </p:pic>
      <p:sp>
        <p:nvSpPr>
          <p:cNvPr id="7" name="TextBox 6">
            <a:extLst>
              <a:ext uri="{FF2B5EF4-FFF2-40B4-BE49-F238E27FC236}">
                <a16:creationId xmlns:a16="http://schemas.microsoft.com/office/drawing/2014/main" id="{9763C3B5-51D3-612B-FDC5-F159097C4FEC}"/>
              </a:ext>
            </a:extLst>
          </p:cNvPr>
          <p:cNvSpPr txBox="1"/>
          <p:nvPr/>
        </p:nvSpPr>
        <p:spPr>
          <a:xfrm>
            <a:off x="7246679" y="1095363"/>
            <a:ext cx="4233548" cy="646331"/>
          </a:xfrm>
          <a:prstGeom prst="rect">
            <a:avLst/>
          </a:prstGeom>
          <a:noFill/>
        </p:spPr>
        <p:txBody>
          <a:bodyPr wrap="square" rtlCol="0">
            <a:spAutoFit/>
          </a:bodyPr>
          <a:lstStyle/>
          <a:p>
            <a:pPr algn="ctr"/>
            <a:r>
              <a:rPr lang="en-US" dirty="0">
                <a:solidFill>
                  <a:srgbClr val="262626"/>
                </a:solidFill>
              </a:rPr>
              <a:t>ECG Signals with Extracted ECG mHealth Missingness</a:t>
            </a:r>
          </a:p>
        </p:txBody>
      </p:sp>
      <p:pic>
        <p:nvPicPr>
          <p:cNvPr id="8" name="Picture 7">
            <a:extLst>
              <a:ext uri="{FF2B5EF4-FFF2-40B4-BE49-F238E27FC236}">
                <a16:creationId xmlns:a16="http://schemas.microsoft.com/office/drawing/2014/main" id="{017CEAE3-EB25-331D-3814-BD8D119F3603}"/>
              </a:ext>
            </a:extLst>
          </p:cNvPr>
          <p:cNvPicPr>
            <a:picLocks noChangeAspect="1"/>
          </p:cNvPicPr>
          <p:nvPr/>
        </p:nvPicPr>
        <p:blipFill rotWithShape="1">
          <a:blip r:embed="rId4"/>
          <a:srcRect t="53265"/>
          <a:stretch/>
        </p:blipFill>
        <p:spPr>
          <a:xfrm>
            <a:off x="6596060" y="4730399"/>
            <a:ext cx="5551463" cy="1645287"/>
          </a:xfrm>
          <a:prstGeom prst="rect">
            <a:avLst/>
          </a:prstGeom>
        </p:spPr>
      </p:pic>
      <p:sp>
        <p:nvSpPr>
          <p:cNvPr id="10" name="TextBox 9">
            <a:extLst>
              <a:ext uri="{FF2B5EF4-FFF2-40B4-BE49-F238E27FC236}">
                <a16:creationId xmlns:a16="http://schemas.microsoft.com/office/drawing/2014/main" id="{A3E018B3-D702-5825-1766-5DBAE97E8B38}"/>
              </a:ext>
            </a:extLst>
          </p:cNvPr>
          <p:cNvSpPr txBox="1"/>
          <p:nvPr/>
        </p:nvSpPr>
        <p:spPr>
          <a:xfrm>
            <a:off x="7332026" y="4013040"/>
            <a:ext cx="4233548" cy="646331"/>
          </a:xfrm>
          <a:prstGeom prst="rect">
            <a:avLst/>
          </a:prstGeom>
          <a:noFill/>
        </p:spPr>
        <p:txBody>
          <a:bodyPr wrap="square" rtlCol="0">
            <a:spAutoFit/>
          </a:bodyPr>
          <a:lstStyle/>
          <a:p>
            <a:pPr algn="ctr"/>
            <a:r>
              <a:rPr lang="en-US" dirty="0">
                <a:solidFill>
                  <a:srgbClr val="262626"/>
                </a:solidFill>
              </a:rPr>
              <a:t>PPG Signals with Extracted PPG mHealth Missingness</a:t>
            </a:r>
          </a:p>
        </p:txBody>
      </p:sp>
    </p:spTree>
    <p:extLst>
      <p:ext uri="{BB962C8B-B14F-4D97-AF65-F5344CB8AC3E}">
        <p14:creationId xmlns:p14="http://schemas.microsoft.com/office/powerpoint/2010/main" val="1455062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27"/>
          <p:cNvSpPr/>
          <p:nvPr/>
        </p:nvSpPr>
        <p:spPr>
          <a:xfrm>
            <a:off x="9534375" y="5690600"/>
            <a:ext cx="2342400" cy="1167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5" name="Google Shape;485;p27"/>
          <p:cNvSpPr txBox="1">
            <a:spLocks noGrp="1"/>
          </p:cNvSpPr>
          <p:nvPr>
            <p:ph type="sldNum" idx="12"/>
          </p:nvPr>
        </p:nvSpPr>
        <p:spPr>
          <a:xfrm>
            <a:off x="9448800" y="6492885"/>
            <a:ext cx="2743200" cy="365100"/>
          </a:xfrm>
          <a:prstGeom prst="rect">
            <a:avLst/>
          </a:prstGeom>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srgbClr val="888888"/>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200" b="0" i="0" u="none" strike="noStrike" kern="0" cap="none" spc="0" normalizeH="0" baseline="0" noProof="0">
              <a:ln>
                <a:noFill/>
              </a:ln>
              <a:solidFill>
                <a:srgbClr val="888888"/>
              </a:solidFill>
              <a:effectLst/>
              <a:uLnTx/>
              <a:uFillTx/>
              <a:latin typeface="Arial"/>
              <a:cs typeface="Arial"/>
              <a:sym typeface="Arial"/>
            </a:endParaRPr>
          </a:p>
        </p:txBody>
      </p:sp>
      <p:sp>
        <p:nvSpPr>
          <p:cNvPr id="486" name="Google Shape;486;p27"/>
          <p:cNvSpPr txBox="1">
            <a:spLocks noGrp="1"/>
          </p:cNvSpPr>
          <p:nvPr>
            <p:ph type="title"/>
          </p:nvPr>
        </p:nvSpPr>
        <p:spPr>
          <a:xfrm>
            <a:off x="381000" y="200722"/>
            <a:ext cx="11430000" cy="10149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Benchmarked Time-series Imputation Methods</a:t>
            </a:r>
            <a:endParaRPr dirty="0"/>
          </a:p>
        </p:txBody>
      </p:sp>
      <p:sp>
        <p:nvSpPr>
          <p:cNvPr id="487" name="Google Shape;487;p27"/>
          <p:cNvSpPr/>
          <p:nvPr/>
        </p:nvSpPr>
        <p:spPr>
          <a:xfrm>
            <a:off x="6888621" y="1566686"/>
            <a:ext cx="1464000" cy="36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a:ln>
                  <a:noFill/>
                </a:ln>
                <a:solidFill>
                  <a:srgbClr val="000000"/>
                </a:solidFill>
                <a:effectLst/>
                <a:uLnTx/>
                <a:uFillTx/>
                <a:latin typeface="Arial"/>
                <a:cs typeface="Arial"/>
                <a:sym typeface="Arial"/>
              </a:rPr>
              <a:t>Deep Learning</a:t>
            </a:r>
            <a:endParaRPr kumimoji="0" sz="1400" b="0" i="1" u="none" strike="noStrike" kern="0" cap="none" spc="0" normalizeH="0" baseline="0" noProof="0">
              <a:ln>
                <a:noFill/>
              </a:ln>
              <a:solidFill>
                <a:srgbClr val="000000"/>
              </a:solidFill>
              <a:effectLst/>
              <a:uLnTx/>
              <a:uFillTx/>
              <a:latin typeface="Arial"/>
              <a:cs typeface="Arial"/>
              <a:sym typeface="Arial"/>
            </a:endParaRPr>
          </a:p>
        </p:txBody>
      </p:sp>
      <p:sp>
        <p:nvSpPr>
          <p:cNvPr id="488" name="Google Shape;488;p27"/>
          <p:cNvSpPr/>
          <p:nvPr/>
        </p:nvSpPr>
        <p:spPr>
          <a:xfrm>
            <a:off x="3960621" y="1566686"/>
            <a:ext cx="1464000" cy="36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1" u="none" strike="noStrike" kern="0" cap="none" spc="0" normalizeH="0" baseline="0" noProof="0">
                <a:ln>
                  <a:noFill/>
                </a:ln>
                <a:solidFill>
                  <a:srgbClr val="000000"/>
                </a:solidFill>
                <a:effectLst/>
                <a:uLnTx/>
                <a:uFillTx/>
                <a:latin typeface="Arial"/>
                <a:cs typeface="Arial"/>
                <a:sym typeface="Arial"/>
              </a:rPr>
              <a:t>Classical</a:t>
            </a:r>
            <a:endParaRPr kumimoji="0" sz="1400" b="0" i="1" u="none" strike="noStrike" kern="0" cap="none" spc="0" normalizeH="0" baseline="0" noProof="0">
              <a:ln>
                <a:noFill/>
              </a:ln>
              <a:solidFill>
                <a:srgbClr val="000000"/>
              </a:solidFill>
              <a:effectLst/>
              <a:uLnTx/>
              <a:uFillTx/>
              <a:latin typeface="Arial"/>
              <a:cs typeface="Arial"/>
              <a:sym typeface="Arial"/>
            </a:endParaRPr>
          </a:p>
        </p:txBody>
      </p:sp>
      <p:sp>
        <p:nvSpPr>
          <p:cNvPr id="489" name="Google Shape;489;p27"/>
          <p:cNvSpPr/>
          <p:nvPr/>
        </p:nvSpPr>
        <p:spPr>
          <a:xfrm>
            <a:off x="3960621" y="2124186"/>
            <a:ext cx="1464000" cy="365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Freq-based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490" name="Google Shape;490;p27"/>
          <p:cNvSpPr/>
          <p:nvPr/>
        </p:nvSpPr>
        <p:spPr>
          <a:xfrm>
            <a:off x="2187971" y="2124186"/>
            <a:ext cx="1464000" cy="365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Statistics-based</a:t>
            </a:r>
          </a:p>
        </p:txBody>
      </p:sp>
      <p:sp>
        <p:nvSpPr>
          <p:cNvPr id="491" name="Google Shape;491;p27"/>
          <p:cNvSpPr/>
          <p:nvPr/>
        </p:nvSpPr>
        <p:spPr>
          <a:xfrm>
            <a:off x="2187921" y="2671486"/>
            <a:ext cx="1464000" cy="1014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Mean filling</a:t>
            </a:r>
            <a:endParaRPr kumimoji="0" lang="en-US"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492" name="Google Shape;492;p27"/>
          <p:cNvSpPr/>
          <p:nvPr/>
        </p:nvSpPr>
        <p:spPr>
          <a:xfrm>
            <a:off x="3960571" y="2671486"/>
            <a:ext cx="1464000" cy="1014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FFT-based Imputer [11]</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493" name="Google Shape;493;p27"/>
          <p:cNvSpPr/>
          <p:nvPr/>
        </p:nvSpPr>
        <p:spPr>
          <a:xfrm>
            <a:off x="6888621" y="2124186"/>
            <a:ext cx="1464000" cy="365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RNN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4" name="Google Shape;494;p27"/>
          <p:cNvSpPr/>
          <p:nvPr/>
        </p:nvSpPr>
        <p:spPr>
          <a:xfrm>
            <a:off x="10025546" y="2124186"/>
            <a:ext cx="1464000" cy="365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a:ln>
                  <a:noFill/>
                </a:ln>
                <a:solidFill>
                  <a:srgbClr val="000000"/>
                </a:solidFill>
                <a:effectLst/>
                <a:uLnTx/>
                <a:uFillTx/>
                <a:latin typeface="Arial"/>
                <a:cs typeface="Arial"/>
                <a:sym typeface="Arial"/>
              </a:rPr>
              <a:t>Transformer</a:t>
            </a:r>
            <a:endParaRPr kumimoji="0" sz="1400" b="1" i="0" u="none" strike="noStrike" kern="0" cap="none" spc="0" normalizeH="0" baseline="0" noProof="0">
              <a:ln>
                <a:noFill/>
              </a:ln>
              <a:solidFill>
                <a:srgbClr val="000000"/>
              </a:solidFill>
              <a:effectLst/>
              <a:uLnTx/>
              <a:uFillTx/>
              <a:latin typeface="Arial"/>
              <a:cs typeface="Arial"/>
              <a:sym typeface="Arial"/>
            </a:endParaRPr>
          </a:p>
        </p:txBody>
      </p:sp>
      <p:sp>
        <p:nvSpPr>
          <p:cNvPr id="495" name="Google Shape;495;p27"/>
          <p:cNvSpPr/>
          <p:nvPr/>
        </p:nvSpPr>
        <p:spPr>
          <a:xfrm>
            <a:off x="10025546" y="2671486"/>
            <a:ext cx="1464000" cy="1014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000000"/>
                </a:solidFill>
                <a:effectLst/>
                <a:uLnTx/>
                <a:uFillTx/>
                <a:latin typeface="Arial"/>
                <a:cs typeface="Arial"/>
                <a:sym typeface="Arial"/>
              </a:rPr>
              <a:t>DeepMVI</a:t>
            </a:r>
            <a:r>
              <a:rPr kumimoji="0" lang="en-US" sz="1400" b="1" i="0" u="none" strike="noStrike" kern="0" cap="none" spc="0" normalizeH="0" baseline="0" noProof="0" dirty="0">
                <a:ln>
                  <a:noFill/>
                </a:ln>
                <a:solidFill>
                  <a:srgbClr val="000000"/>
                </a:solidFill>
                <a:effectLst/>
                <a:uLnTx/>
                <a:uFillTx/>
                <a:latin typeface="Arial"/>
                <a:cs typeface="Arial"/>
                <a:sym typeface="Arial"/>
              </a:rPr>
              <a:t>* [14], Vanilla [15], Conv9 [16]</a:t>
            </a:r>
            <a:endParaRPr kumimoji="0" sz="800" b="1" i="0" u="none" strike="noStrike" kern="0" cap="none" spc="0" normalizeH="0" baseline="0" noProof="0" dirty="0">
              <a:ln>
                <a:noFill/>
              </a:ln>
              <a:solidFill>
                <a:srgbClr val="000000"/>
              </a:solidFill>
              <a:effectLst/>
              <a:uLnTx/>
              <a:uFillTx/>
              <a:latin typeface="Arial"/>
              <a:cs typeface="Arial"/>
              <a:sym typeface="Arial"/>
            </a:endParaRPr>
          </a:p>
        </p:txBody>
      </p:sp>
      <p:sp>
        <p:nvSpPr>
          <p:cNvPr id="496" name="Google Shape;496;p27"/>
          <p:cNvSpPr/>
          <p:nvPr/>
        </p:nvSpPr>
        <p:spPr>
          <a:xfrm>
            <a:off x="5944596" y="3258986"/>
            <a:ext cx="1464000" cy="1014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BRITS* [12]</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497" name="Google Shape;497;p27"/>
          <p:cNvSpPr/>
          <p:nvPr/>
        </p:nvSpPr>
        <p:spPr>
          <a:xfrm>
            <a:off x="5944584" y="2691586"/>
            <a:ext cx="1464000" cy="365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No GAN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8" name="Google Shape;498;p27"/>
          <p:cNvSpPr/>
          <p:nvPr/>
        </p:nvSpPr>
        <p:spPr>
          <a:xfrm>
            <a:off x="7832659" y="2691586"/>
            <a:ext cx="1464000" cy="365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cs typeface="Arial"/>
                <a:sym typeface="Arial"/>
              </a:rPr>
              <a:t>GAN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9" name="Google Shape;499;p27"/>
          <p:cNvSpPr/>
          <p:nvPr/>
        </p:nvSpPr>
        <p:spPr>
          <a:xfrm>
            <a:off x="7832671" y="3258986"/>
            <a:ext cx="1464000" cy="1014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NAOMI* [13], BRITS w/   GAIL [13]</a:t>
            </a:r>
            <a:endParaRPr kumimoji="0" sz="1400" b="1" i="0" u="none" strike="noStrike" kern="0" cap="none" spc="0" normalizeH="0" baseline="0" noProof="0" dirty="0">
              <a:ln>
                <a:noFill/>
              </a:ln>
              <a:solidFill>
                <a:srgbClr val="000000"/>
              </a:solidFill>
              <a:effectLst/>
              <a:uLnTx/>
              <a:uFillTx/>
              <a:latin typeface="Arial"/>
              <a:cs typeface="Arial"/>
              <a:sym typeface="Arial"/>
            </a:endParaRPr>
          </a:p>
        </p:txBody>
      </p:sp>
      <p:sp>
        <p:nvSpPr>
          <p:cNvPr id="500" name="Google Shape;500;p27"/>
          <p:cNvSpPr txBox="1"/>
          <p:nvPr/>
        </p:nvSpPr>
        <p:spPr>
          <a:xfrm>
            <a:off x="0" y="5845965"/>
            <a:ext cx="11977500" cy="1034099"/>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rPr>
              <a:t>[11] </a:t>
            </a:r>
            <a:r>
              <a:rPr lang="en-US" sz="800" b="0" i="0" dirty="0">
                <a:solidFill>
                  <a:srgbClr val="222222"/>
                </a:solidFill>
                <a:effectLst/>
                <a:latin typeface="Arial" panose="020B0604020202020204" pitchFamily="34" charset="0"/>
              </a:rPr>
              <a:t>Rahman, S. A., Huang, Y., Claassen, J., </a:t>
            </a:r>
            <a:r>
              <a:rPr lang="en-US" sz="800" b="0" i="0" dirty="0" err="1">
                <a:solidFill>
                  <a:srgbClr val="222222"/>
                </a:solidFill>
                <a:effectLst/>
                <a:latin typeface="Arial" panose="020B0604020202020204" pitchFamily="34" charset="0"/>
              </a:rPr>
              <a:t>Heintzman</a:t>
            </a:r>
            <a:r>
              <a:rPr lang="en-US" sz="800" b="0" i="0" dirty="0">
                <a:solidFill>
                  <a:srgbClr val="222222"/>
                </a:solidFill>
                <a:effectLst/>
                <a:latin typeface="Arial" panose="020B0604020202020204" pitchFamily="34" charset="0"/>
              </a:rPr>
              <a:t>, N., &amp; Kleinberg, S. (2015). Combining Fourier and lagged k-nearest neighbor imputation for biomedical time series data.  </a:t>
            </a:r>
            <a:r>
              <a:rPr lang="en-US" sz="800" b="0" i="1" dirty="0">
                <a:solidFill>
                  <a:srgbClr val="222222"/>
                </a:solidFill>
                <a:effectLst/>
                <a:latin typeface="Arial" panose="020B0604020202020204" pitchFamily="34" charset="0"/>
              </a:rPr>
              <a:t>Journal of biomedical informatics</a:t>
            </a:r>
            <a:r>
              <a:rPr lang="en-US" sz="800" b="0" i="0" dirty="0">
                <a:solidFill>
                  <a:srgbClr val="222222"/>
                </a:solidFill>
                <a:effectLst/>
                <a:latin typeface="Arial" panose="020B0604020202020204" pitchFamily="34" charset="0"/>
              </a:rPr>
              <a:t>, </a:t>
            </a:r>
            <a:r>
              <a:rPr lang="en-US" sz="800" b="0" i="1" dirty="0">
                <a:solidFill>
                  <a:srgbClr val="222222"/>
                </a:solidFill>
                <a:effectLst/>
                <a:latin typeface="Arial" panose="020B0604020202020204" pitchFamily="34" charset="0"/>
              </a:rPr>
              <a:t>58</a:t>
            </a:r>
            <a:r>
              <a:rPr lang="en-US" sz="800" b="0" i="0" dirty="0">
                <a:solidFill>
                  <a:srgbClr val="222222"/>
                </a:solidFill>
                <a:effectLst/>
                <a:latin typeface="Arial" panose="020B0604020202020204" pitchFamily="34" charset="0"/>
              </a:rPr>
              <a:t>, 198-207.</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800" u="none" strike="noStrike" kern="0" cap="none" spc="0" normalizeH="0" baseline="0" noProof="0" dirty="0">
                <a:ln>
                  <a:noFill/>
                </a:ln>
                <a:solidFill>
                  <a:srgbClr val="222222"/>
                </a:solidFill>
                <a:highlight>
                  <a:srgbClr val="FFFFFF"/>
                </a:highlight>
                <a:uLnTx/>
                <a:uFillTx/>
                <a:latin typeface="Arial" panose="020B0604020202020204" pitchFamily="34" charset="0"/>
                <a:ea typeface="Roboto"/>
                <a:cs typeface="Roboto"/>
                <a:sym typeface="Roboto"/>
              </a:rPr>
              <a:t>[12] </a:t>
            </a:r>
            <a:r>
              <a:rPr kumimoji="0" lang="en-US"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rPr>
              <a:t>Cao, W., Wang, D., Li, J., Zhou, H., Li, L., &amp; Li, Y. (2018). Brits: Bidirectional recurrent imputation for time series. Advances in </a:t>
            </a:r>
            <a:r>
              <a:rPr kumimoji="0" lang="en-US" sz="800" b="0" i="0" u="none" strike="noStrike" kern="0" cap="none" spc="0" normalizeH="0" baseline="0" noProof="0" dirty="0" err="1">
                <a:ln>
                  <a:noFill/>
                </a:ln>
                <a:solidFill>
                  <a:srgbClr val="000000"/>
                </a:solidFill>
                <a:effectLst/>
                <a:highlight>
                  <a:srgbClr val="FFFFFF"/>
                </a:highlight>
                <a:uLnTx/>
                <a:uFillTx/>
                <a:latin typeface="Roboto"/>
                <a:ea typeface="Roboto"/>
                <a:cs typeface="Roboto"/>
                <a:sym typeface="Roboto"/>
              </a:rPr>
              <a:t>NeurIPS</a:t>
            </a:r>
            <a:r>
              <a:rPr kumimoji="0" lang="en-US"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rPr>
              <a:t>, 31.</a:t>
            </a:r>
            <a:endParaRPr kumimoji="0"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rPr>
              <a:t>[13] Liu, Y., Yu, R., Zheng, S., Zhan, E., &amp; Yue, Y. (2019). NAOMI: Non-autoregressive multiresolution sequence imputation. Advances in </a:t>
            </a:r>
            <a:r>
              <a:rPr kumimoji="0" lang="en-US" sz="800" b="0" i="0" u="none" strike="noStrike" kern="0" cap="none" spc="0" normalizeH="0" baseline="0" noProof="0" dirty="0" err="1">
                <a:ln>
                  <a:noFill/>
                </a:ln>
                <a:solidFill>
                  <a:srgbClr val="000000"/>
                </a:solidFill>
                <a:effectLst/>
                <a:highlight>
                  <a:srgbClr val="FFFFFF"/>
                </a:highlight>
                <a:uLnTx/>
                <a:uFillTx/>
                <a:latin typeface="Roboto"/>
                <a:ea typeface="Roboto"/>
                <a:cs typeface="Roboto"/>
                <a:sym typeface="Roboto"/>
              </a:rPr>
              <a:t>NeurIPS</a:t>
            </a:r>
            <a:r>
              <a:rPr kumimoji="0" lang="en-US"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rPr>
              <a:t>, 32.</a:t>
            </a:r>
            <a:endParaRPr kumimoji="0"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endParaRP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rPr>
              <a:t>[14] Bansal, P., Deshpande, P., &amp; </a:t>
            </a:r>
            <a:r>
              <a:rPr kumimoji="0" lang="en-US" sz="800" b="0" i="0" u="none" strike="noStrike" kern="0" cap="none" spc="0" normalizeH="0" baseline="0" noProof="0" dirty="0" err="1">
                <a:ln>
                  <a:noFill/>
                </a:ln>
                <a:solidFill>
                  <a:srgbClr val="000000"/>
                </a:solidFill>
                <a:effectLst/>
                <a:highlight>
                  <a:srgbClr val="FFFFFF"/>
                </a:highlight>
                <a:uLnTx/>
                <a:uFillTx/>
                <a:latin typeface="Roboto"/>
                <a:ea typeface="Roboto"/>
                <a:cs typeface="Roboto"/>
                <a:sym typeface="Roboto"/>
              </a:rPr>
              <a:t>Sarawagi</a:t>
            </a:r>
            <a:r>
              <a:rPr kumimoji="0" lang="en-US"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rPr>
              <a:t>, S. (2021). Missing value imputation on multidimensional time series. </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800" kern="0" dirty="0">
                <a:solidFill>
                  <a:srgbClr val="000000"/>
                </a:solidFill>
                <a:highlight>
                  <a:srgbClr val="FFFFFF"/>
                </a:highlight>
                <a:latin typeface="Roboto"/>
                <a:ea typeface="Roboto"/>
                <a:cs typeface="Roboto"/>
                <a:sym typeface="Roboto"/>
              </a:rPr>
              <a:t>[15] Devlin, J., Chang, M. W., Lee, K., &amp; Toutanova, K. (2018). Bert: Pre-training of deep bidirectional transformers for language understanding. </a:t>
            </a:r>
            <a:r>
              <a:rPr lang="en-US" sz="800" kern="0" dirty="0" err="1">
                <a:solidFill>
                  <a:srgbClr val="000000"/>
                </a:solidFill>
                <a:highlight>
                  <a:srgbClr val="FFFFFF"/>
                </a:highlight>
                <a:latin typeface="Roboto"/>
                <a:ea typeface="Roboto"/>
                <a:cs typeface="Roboto"/>
                <a:sym typeface="Roboto"/>
              </a:rPr>
              <a:t>arXiv</a:t>
            </a:r>
            <a:r>
              <a:rPr lang="en-US" sz="800" kern="0" dirty="0">
                <a:solidFill>
                  <a:srgbClr val="000000"/>
                </a:solidFill>
                <a:highlight>
                  <a:srgbClr val="FFFFFF"/>
                </a:highlight>
                <a:latin typeface="Roboto"/>
                <a:ea typeface="Roboto"/>
                <a:cs typeface="Roboto"/>
                <a:sym typeface="Roboto"/>
              </a:rPr>
              <a:t> preprint arXiv:1810.04805.</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kumimoji="0" lang="en-US"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rPr>
              <a:t>[16] </a:t>
            </a:r>
            <a:r>
              <a:rPr lang="en-US" sz="800" b="0" i="0" dirty="0">
                <a:solidFill>
                  <a:srgbClr val="222222"/>
                </a:solidFill>
                <a:effectLst/>
                <a:latin typeface="Arial" panose="020B0604020202020204" pitchFamily="34" charset="0"/>
              </a:rPr>
              <a:t>Li, S., </a:t>
            </a:r>
            <a:r>
              <a:rPr lang="en-US" sz="800" b="0" i="0" dirty="0" err="1">
                <a:solidFill>
                  <a:srgbClr val="222222"/>
                </a:solidFill>
                <a:effectLst/>
                <a:latin typeface="Arial" panose="020B0604020202020204" pitchFamily="34" charset="0"/>
              </a:rPr>
              <a:t>Jin</a:t>
            </a:r>
            <a:r>
              <a:rPr lang="en-US" sz="800" b="0" i="0" dirty="0">
                <a:solidFill>
                  <a:srgbClr val="222222"/>
                </a:solidFill>
                <a:effectLst/>
                <a:latin typeface="Arial" panose="020B0604020202020204" pitchFamily="34" charset="0"/>
              </a:rPr>
              <a:t>, X., Xuan, Y., Zhou, X., Chen, W., Wang, Y. X., &amp; Yan, X. (2019). Enhancing the locality and breaking the memory bottleneck of transformer on time series forecasting. </a:t>
            </a:r>
            <a:r>
              <a:rPr lang="en-US" sz="800" b="0" i="1" dirty="0">
                <a:solidFill>
                  <a:srgbClr val="222222"/>
                </a:solidFill>
                <a:effectLst/>
                <a:latin typeface="Arial" panose="020B0604020202020204" pitchFamily="34" charset="0"/>
              </a:rPr>
              <a:t>Advances in neural information processing systems</a:t>
            </a:r>
            <a:r>
              <a:rPr lang="en-US" sz="800" b="0" i="0" dirty="0">
                <a:solidFill>
                  <a:srgbClr val="222222"/>
                </a:solidFill>
                <a:effectLst/>
                <a:latin typeface="Arial" panose="020B0604020202020204" pitchFamily="34" charset="0"/>
              </a:rPr>
              <a:t>, </a:t>
            </a:r>
            <a:r>
              <a:rPr lang="en-US" sz="800" b="0" i="1" dirty="0">
                <a:solidFill>
                  <a:srgbClr val="222222"/>
                </a:solidFill>
                <a:effectLst/>
                <a:latin typeface="Arial" panose="020B0604020202020204" pitchFamily="34" charset="0"/>
              </a:rPr>
              <a:t>32</a:t>
            </a:r>
            <a:r>
              <a:rPr lang="en-US" sz="800" b="0" i="0" dirty="0">
                <a:solidFill>
                  <a:srgbClr val="222222"/>
                </a:solidFill>
                <a:effectLst/>
                <a:latin typeface="Arial" panose="020B0604020202020204" pitchFamily="34" charset="0"/>
              </a:rPr>
              <a:t>.</a:t>
            </a:r>
            <a:endParaRPr kumimoji="0" sz="800" b="0" i="0" u="none" strike="noStrike" kern="0" cap="none" spc="0" normalizeH="0" baseline="0" noProof="0" dirty="0">
              <a:ln>
                <a:noFill/>
              </a:ln>
              <a:solidFill>
                <a:srgbClr val="000000"/>
              </a:solidFill>
              <a:effectLst/>
              <a:highlight>
                <a:srgbClr val="FFFFFF"/>
              </a:highlight>
              <a:uLnTx/>
              <a:uFillTx/>
              <a:latin typeface="Roboto"/>
              <a:ea typeface="Roboto"/>
              <a:cs typeface="Roboto"/>
              <a:sym typeface="Roboto"/>
            </a:endParaRPr>
          </a:p>
        </p:txBody>
      </p:sp>
      <p:cxnSp>
        <p:nvCxnSpPr>
          <p:cNvPr id="501" name="Google Shape;501;p27"/>
          <p:cNvCxnSpPr>
            <a:stCxn id="488" idx="2"/>
            <a:endCxn id="490" idx="0"/>
          </p:cNvCxnSpPr>
          <p:nvPr/>
        </p:nvCxnSpPr>
        <p:spPr>
          <a:xfrm rot="5400000">
            <a:off x="3710121" y="1141586"/>
            <a:ext cx="192300" cy="1772700"/>
          </a:xfrm>
          <a:prstGeom prst="bentConnector3">
            <a:avLst>
              <a:gd name="adj1" fmla="val 50026"/>
            </a:avLst>
          </a:prstGeom>
          <a:noFill/>
          <a:ln w="19050" cap="flat" cmpd="sng">
            <a:solidFill>
              <a:schemeClr val="dk2"/>
            </a:solidFill>
            <a:prstDash val="solid"/>
            <a:round/>
            <a:headEnd type="none" w="med" len="med"/>
            <a:tailEnd type="none" w="med" len="med"/>
          </a:ln>
        </p:spPr>
      </p:cxnSp>
      <p:cxnSp>
        <p:nvCxnSpPr>
          <p:cNvPr id="502" name="Google Shape;502;p27"/>
          <p:cNvCxnSpPr>
            <a:stCxn id="487" idx="2"/>
            <a:endCxn id="493" idx="0"/>
          </p:cNvCxnSpPr>
          <p:nvPr/>
        </p:nvCxnSpPr>
        <p:spPr>
          <a:xfrm rot="-5400000" flipH="1">
            <a:off x="7524771" y="2027636"/>
            <a:ext cx="192300" cy="600"/>
          </a:xfrm>
          <a:prstGeom prst="bentConnector3">
            <a:avLst>
              <a:gd name="adj1" fmla="val 50026"/>
            </a:avLst>
          </a:prstGeom>
          <a:noFill/>
          <a:ln w="19050" cap="flat" cmpd="sng">
            <a:solidFill>
              <a:schemeClr val="dk2"/>
            </a:solidFill>
            <a:prstDash val="solid"/>
            <a:round/>
            <a:headEnd type="none" w="med" len="med"/>
            <a:tailEnd type="none" w="med" len="med"/>
          </a:ln>
        </p:spPr>
      </p:cxnSp>
      <p:cxnSp>
        <p:nvCxnSpPr>
          <p:cNvPr id="503" name="Google Shape;503;p27"/>
          <p:cNvCxnSpPr>
            <a:stCxn id="487" idx="2"/>
            <a:endCxn id="494" idx="0"/>
          </p:cNvCxnSpPr>
          <p:nvPr/>
        </p:nvCxnSpPr>
        <p:spPr>
          <a:xfrm rot="-5400000" flipH="1">
            <a:off x="9092871" y="459536"/>
            <a:ext cx="192300" cy="3136800"/>
          </a:xfrm>
          <a:prstGeom prst="bentConnector3">
            <a:avLst>
              <a:gd name="adj1" fmla="val 50026"/>
            </a:avLst>
          </a:prstGeom>
          <a:noFill/>
          <a:ln w="19050" cap="flat" cmpd="sng">
            <a:solidFill>
              <a:schemeClr val="dk2"/>
            </a:solidFill>
            <a:prstDash val="solid"/>
            <a:round/>
            <a:headEnd type="none" w="med" len="med"/>
            <a:tailEnd type="none" w="med" len="med"/>
          </a:ln>
        </p:spPr>
      </p:cxnSp>
      <p:cxnSp>
        <p:nvCxnSpPr>
          <p:cNvPr id="504" name="Google Shape;504;p27"/>
          <p:cNvCxnSpPr>
            <a:stCxn id="493" idx="2"/>
            <a:endCxn id="497" idx="0"/>
          </p:cNvCxnSpPr>
          <p:nvPr/>
        </p:nvCxnSpPr>
        <p:spPr>
          <a:xfrm rot="5400000">
            <a:off x="7047471" y="2118336"/>
            <a:ext cx="202200" cy="944100"/>
          </a:xfrm>
          <a:prstGeom prst="bentConnector3">
            <a:avLst>
              <a:gd name="adj1" fmla="val 50025"/>
            </a:avLst>
          </a:prstGeom>
          <a:noFill/>
          <a:ln w="19050" cap="flat" cmpd="sng">
            <a:solidFill>
              <a:schemeClr val="dk2"/>
            </a:solidFill>
            <a:prstDash val="solid"/>
            <a:round/>
            <a:headEnd type="none" w="med" len="med"/>
            <a:tailEnd type="none" w="med" len="med"/>
          </a:ln>
        </p:spPr>
      </p:cxnSp>
      <p:cxnSp>
        <p:nvCxnSpPr>
          <p:cNvPr id="505" name="Google Shape;505;p27"/>
          <p:cNvCxnSpPr>
            <a:stCxn id="493" idx="2"/>
            <a:endCxn id="498" idx="0"/>
          </p:cNvCxnSpPr>
          <p:nvPr/>
        </p:nvCxnSpPr>
        <p:spPr>
          <a:xfrm rot="-5400000" flipH="1">
            <a:off x="7991571" y="2118336"/>
            <a:ext cx="202200" cy="944100"/>
          </a:xfrm>
          <a:prstGeom prst="bentConnector3">
            <a:avLst>
              <a:gd name="adj1" fmla="val 50025"/>
            </a:avLst>
          </a:prstGeom>
          <a:noFill/>
          <a:ln w="19050" cap="flat" cmpd="sng">
            <a:solidFill>
              <a:schemeClr val="dk2"/>
            </a:solidFill>
            <a:prstDash val="solid"/>
            <a:round/>
            <a:headEnd type="none" w="med" len="med"/>
            <a:tailEnd type="none" w="med" len="med"/>
          </a:ln>
        </p:spPr>
      </p:cxnSp>
      <p:cxnSp>
        <p:nvCxnSpPr>
          <p:cNvPr id="506" name="Google Shape;506;p27"/>
          <p:cNvCxnSpPr>
            <a:stCxn id="488" idx="2"/>
            <a:endCxn id="489" idx="0"/>
          </p:cNvCxnSpPr>
          <p:nvPr/>
        </p:nvCxnSpPr>
        <p:spPr>
          <a:xfrm>
            <a:off x="4692621" y="1931786"/>
            <a:ext cx="0" cy="192300"/>
          </a:xfrm>
          <a:prstGeom prst="straightConnector1">
            <a:avLst/>
          </a:prstGeom>
          <a:noFill/>
          <a:ln w="19050" cap="flat" cmpd="sng">
            <a:solidFill>
              <a:schemeClr val="dk2"/>
            </a:solidFill>
            <a:prstDash val="solid"/>
            <a:round/>
            <a:headEnd type="none" w="med" len="med"/>
            <a:tailEnd type="none" w="med" len="med"/>
          </a:ln>
        </p:spPr>
      </p:cxnSp>
      <p:cxnSp>
        <p:nvCxnSpPr>
          <p:cNvPr id="507" name="Google Shape;507;p27"/>
          <p:cNvCxnSpPr>
            <a:stCxn id="489" idx="2"/>
            <a:endCxn id="492" idx="0"/>
          </p:cNvCxnSpPr>
          <p:nvPr/>
        </p:nvCxnSpPr>
        <p:spPr>
          <a:xfrm>
            <a:off x="4692621" y="2489286"/>
            <a:ext cx="0" cy="182100"/>
          </a:xfrm>
          <a:prstGeom prst="straightConnector1">
            <a:avLst/>
          </a:prstGeom>
          <a:noFill/>
          <a:ln w="19050" cap="flat" cmpd="sng">
            <a:solidFill>
              <a:schemeClr val="dk2"/>
            </a:solidFill>
            <a:prstDash val="solid"/>
            <a:round/>
            <a:headEnd type="none" w="med" len="med"/>
            <a:tailEnd type="none" w="med" len="med"/>
          </a:ln>
        </p:spPr>
      </p:cxnSp>
      <p:cxnSp>
        <p:nvCxnSpPr>
          <p:cNvPr id="508" name="Google Shape;508;p27"/>
          <p:cNvCxnSpPr>
            <a:stCxn id="497" idx="2"/>
            <a:endCxn id="496" idx="0"/>
          </p:cNvCxnSpPr>
          <p:nvPr/>
        </p:nvCxnSpPr>
        <p:spPr>
          <a:xfrm>
            <a:off x="6676584" y="3056686"/>
            <a:ext cx="0" cy="202200"/>
          </a:xfrm>
          <a:prstGeom prst="straightConnector1">
            <a:avLst/>
          </a:prstGeom>
          <a:noFill/>
          <a:ln w="19050" cap="flat" cmpd="sng">
            <a:solidFill>
              <a:schemeClr val="dk2"/>
            </a:solidFill>
            <a:prstDash val="solid"/>
            <a:round/>
            <a:headEnd type="none" w="med" len="med"/>
            <a:tailEnd type="none" w="med" len="med"/>
          </a:ln>
        </p:spPr>
      </p:cxnSp>
      <p:cxnSp>
        <p:nvCxnSpPr>
          <p:cNvPr id="509" name="Google Shape;509;p27"/>
          <p:cNvCxnSpPr>
            <a:stCxn id="498" idx="2"/>
            <a:endCxn id="499" idx="0"/>
          </p:cNvCxnSpPr>
          <p:nvPr/>
        </p:nvCxnSpPr>
        <p:spPr>
          <a:xfrm>
            <a:off x="8564659" y="3056686"/>
            <a:ext cx="0" cy="202200"/>
          </a:xfrm>
          <a:prstGeom prst="straightConnector1">
            <a:avLst/>
          </a:prstGeom>
          <a:noFill/>
          <a:ln w="19050" cap="flat" cmpd="sng">
            <a:solidFill>
              <a:schemeClr val="dk2"/>
            </a:solidFill>
            <a:prstDash val="solid"/>
            <a:round/>
            <a:headEnd type="none" w="med" len="med"/>
            <a:tailEnd type="none" w="med" len="med"/>
          </a:ln>
        </p:spPr>
      </p:cxnSp>
      <p:cxnSp>
        <p:nvCxnSpPr>
          <p:cNvPr id="510" name="Google Shape;510;p27"/>
          <p:cNvCxnSpPr>
            <a:stCxn id="490" idx="2"/>
            <a:endCxn id="491" idx="0"/>
          </p:cNvCxnSpPr>
          <p:nvPr/>
        </p:nvCxnSpPr>
        <p:spPr>
          <a:xfrm>
            <a:off x="2919971" y="2489286"/>
            <a:ext cx="0" cy="182100"/>
          </a:xfrm>
          <a:prstGeom prst="straightConnector1">
            <a:avLst/>
          </a:prstGeom>
          <a:noFill/>
          <a:ln w="19050" cap="flat" cmpd="sng">
            <a:solidFill>
              <a:schemeClr val="dk2"/>
            </a:solidFill>
            <a:prstDash val="solid"/>
            <a:round/>
            <a:headEnd type="none" w="med" len="med"/>
            <a:tailEnd type="none" w="med" len="med"/>
          </a:ln>
        </p:spPr>
      </p:cxnSp>
      <p:cxnSp>
        <p:nvCxnSpPr>
          <p:cNvPr id="511" name="Google Shape;511;p27"/>
          <p:cNvCxnSpPr>
            <a:stCxn id="494" idx="2"/>
            <a:endCxn id="495" idx="0"/>
          </p:cNvCxnSpPr>
          <p:nvPr/>
        </p:nvCxnSpPr>
        <p:spPr>
          <a:xfrm>
            <a:off x="10757546" y="2489286"/>
            <a:ext cx="0" cy="182100"/>
          </a:xfrm>
          <a:prstGeom prst="straightConnector1">
            <a:avLst/>
          </a:prstGeom>
          <a:noFill/>
          <a:ln w="19050" cap="flat" cmpd="sng">
            <a:solidFill>
              <a:schemeClr val="dk2"/>
            </a:solidFill>
            <a:prstDash val="solid"/>
            <a:round/>
            <a:headEnd type="none" w="med" len="med"/>
            <a:tailEnd type="none" w="med" len="med"/>
          </a:ln>
        </p:spPr>
      </p:cxnSp>
      <p:cxnSp>
        <p:nvCxnSpPr>
          <p:cNvPr id="512" name="Google Shape;512;p27"/>
          <p:cNvCxnSpPr>
            <a:cxnSpLocks/>
            <a:endCxn id="488" idx="0"/>
          </p:cNvCxnSpPr>
          <p:nvPr/>
        </p:nvCxnSpPr>
        <p:spPr>
          <a:xfrm flipH="1">
            <a:off x="4692621" y="1325486"/>
            <a:ext cx="1464000" cy="241200"/>
          </a:xfrm>
          <a:prstGeom prst="bentConnector2">
            <a:avLst/>
          </a:prstGeom>
          <a:noFill/>
          <a:ln w="19050" cap="flat" cmpd="sng">
            <a:solidFill>
              <a:schemeClr val="dk2"/>
            </a:solidFill>
            <a:prstDash val="solid"/>
            <a:round/>
            <a:headEnd type="none" w="med" len="med"/>
            <a:tailEnd type="none" w="med" len="med"/>
          </a:ln>
        </p:spPr>
      </p:cxnSp>
      <p:cxnSp>
        <p:nvCxnSpPr>
          <p:cNvPr id="514" name="Google Shape;514;p27"/>
          <p:cNvCxnSpPr>
            <a:cxnSpLocks/>
            <a:endCxn id="487" idx="0"/>
          </p:cNvCxnSpPr>
          <p:nvPr/>
        </p:nvCxnSpPr>
        <p:spPr>
          <a:xfrm>
            <a:off x="6156621" y="1325486"/>
            <a:ext cx="1464000" cy="241200"/>
          </a:xfrm>
          <a:prstGeom prst="bentConnector2">
            <a:avLst/>
          </a:prstGeom>
          <a:noFill/>
          <a:ln w="19050" cap="flat" cmpd="sng">
            <a:solidFill>
              <a:schemeClr val="dk2"/>
            </a:solidFill>
            <a:prstDash val="solid"/>
            <a:round/>
            <a:headEnd type="none" w="med" len="med"/>
            <a:tailEnd type="none" w="med" len="med"/>
          </a:ln>
        </p:spPr>
      </p:cxnSp>
      <p:sp>
        <p:nvSpPr>
          <p:cNvPr id="515" name="Google Shape;515;p27"/>
          <p:cNvSpPr txBox="1"/>
          <p:nvPr/>
        </p:nvSpPr>
        <p:spPr>
          <a:xfrm>
            <a:off x="9700321" y="3686486"/>
            <a:ext cx="2400000" cy="1615797"/>
          </a:xfrm>
          <a:prstGeom prst="rect">
            <a:avLst/>
          </a:prstGeom>
          <a:noFill/>
          <a:ln>
            <a:noFill/>
          </a:ln>
        </p:spPr>
        <p:txBody>
          <a:bodyPr spcFirstLastPara="1" wrap="square" lIns="91425" tIns="91425" rIns="91425" bIns="91425" anchor="t" anchorCtr="0">
            <a:spAutoFit/>
          </a:bodyPr>
          <a:lstStyle/>
          <a:p>
            <a:pPr marL="171450" marR="0" lvl="0" indent="-152400" algn="l" defTabSz="914400" rtl="0" eaLnBrk="1" fontAlgn="auto" latinLnBrk="0" hangingPunct="1">
              <a:lnSpc>
                <a:spcPct val="100000"/>
              </a:lnSpc>
              <a:spcBef>
                <a:spcPts val="0"/>
              </a:spcBef>
              <a:spcAft>
                <a:spcPts val="0"/>
              </a:spcAft>
              <a:buClr>
                <a:srgbClr val="000000"/>
              </a:buClr>
              <a:buSzPts val="1500"/>
              <a:buFont typeface="Roboto"/>
              <a:buChar char="●"/>
              <a:tabLst/>
              <a:defRPr/>
            </a:pPr>
            <a:r>
              <a:rPr kumimoji="0" lang="en-US" sz="1500" b="1" i="0" u="none" strike="noStrike" kern="0" cap="none" spc="0" normalizeH="0" baseline="0" noProof="0" dirty="0">
                <a:ln>
                  <a:noFill/>
                </a:ln>
                <a:solidFill>
                  <a:srgbClr val="000000"/>
                </a:solidFill>
                <a:effectLst/>
                <a:uLnTx/>
                <a:uFillTx/>
                <a:latin typeface="Roboto"/>
                <a:ea typeface="Roboto"/>
                <a:cs typeface="Roboto"/>
                <a:sym typeface="Roboto"/>
              </a:rPr>
              <a:t>Strong inductive bias</a:t>
            </a:r>
            <a:r>
              <a:rPr kumimoji="0" lang="en-US" sz="1500" b="0" i="0" u="none" strike="noStrike" kern="0" cap="none" spc="0" normalizeH="0" baseline="0" noProof="0" dirty="0">
                <a:ln>
                  <a:noFill/>
                </a:ln>
                <a:solidFill>
                  <a:srgbClr val="000000"/>
                </a:solidFill>
                <a:effectLst/>
                <a:uLnTx/>
                <a:uFillTx/>
                <a:latin typeface="Roboto"/>
                <a:ea typeface="Roboto"/>
                <a:cs typeface="Roboto"/>
                <a:sym typeface="Roboto"/>
              </a:rPr>
              <a:t> for quasiperiodic data</a:t>
            </a:r>
            <a:endParaRPr kumimoji="0" sz="15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500" b="0" i="0" u="none" strike="noStrike" kern="0" cap="none" spc="0" normalizeH="0" baseline="0" noProof="0" dirty="0">
              <a:ln>
                <a:noFill/>
              </a:ln>
              <a:solidFill>
                <a:srgbClr val="000000"/>
              </a:solidFill>
              <a:effectLst/>
              <a:uLnTx/>
              <a:uFillTx/>
              <a:latin typeface="Roboto"/>
              <a:ea typeface="Roboto"/>
              <a:cs typeface="Roboto"/>
              <a:sym typeface="Roboto"/>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500" b="0" i="0" u="none" strike="noStrike" kern="0" cap="none" spc="0" normalizeH="0" baseline="0" noProof="0" dirty="0">
                <a:ln>
                  <a:noFill/>
                </a:ln>
                <a:solidFill>
                  <a:srgbClr val="000000"/>
                </a:solidFill>
                <a:effectLst/>
                <a:uLnTx/>
                <a:uFillTx/>
                <a:latin typeface="Roboto"/>
                <a:ea typeface="Roboto"/>
                <a:cs typeface="Roboto"/>
                <a:sym typeface="Roboto"/>
              </a:rPr>
              <a:t>However Transformers are plagued by a </a:t>
            </a:r>
            <a:r>
              <a:rPr kumimoji="0" lang="en-US" sz="1500" b="1" i="0" u="none" strike="noStrike" kern="0" cap="none" spc="0" normalizeH="0" baseline="0" noProof="0" dirty="0">
                <a:ln>
                  <a:noFill/>
                </a:ln>
                <a:solidFill>
                  <a:srgbClr val="000000"/>
                </a:solidFill>
                <a:effectLst/>
                <a:uLnTx/>
                <a:uFillTx/>
                <a:latin typeface="Roboto"/>
                <a:ea typeface="Roboto"/>
                <a:cs typeface="Roboto"/>
                <a:sym typeface="Roboto"/>
              </a:rPr>
              <a:t>lack of Local Context</a:t>
            </a:r>
            <a:endParaRPr kumimoji="0" sz="1500" b="1"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516" name="Google Shape;516;p27"/>
          <p:cNvSpPr txBox="1"/>
          <p:nvPr/>
        </p:nvSpPr>
        <p:spPr>
          <a:xfrm>
            <a:off x="7552445" y="4273986"/>
            <a:ext cx="2062800" cy="1107965"/>
          </a:xfrm>
          <a:prstGeom prst="rect">
            <a:avLst/>
          </a:prstGeom>
          <a:noFill/>
          <a:ln>
            <a:noFill/>
          </a:ln>
        </p:spPr>
        <p:txBody>
          <a:bodyPr spcFirstLastPara="1" wrap="square" lIns="91425" tIns="91425" rIns="91425" bIns="91425" anchor="t" anchorCtr="0">
            <a:spAutoFit/>
          </a:bodyPr>
          <a:lstStyle/>
          <a:p>
            <a:pPr marL="171450" marR="0" lvl="0" indent="-152400" algn="l" defTabSz="914400" rtl="0" eaLnBrk="1" fontAlgn="auto" latinLnBrk="0" hangingPunct="1">
              <a:lnSpc>
                <a:spcPct val="100000"/>
              </a:lnSpc>
              <a:spcBef>
                <a:spcPts val="0"/>
              </a:spcBef>
              <a:spcAft>
                <a:spcPts val="0"/>
              </a:spcAft>
              <a:buClr>
                <a:srgbClr val="000000"/>
              </a:buClr>
              <a:buSzPts val="1500"/>
              <a:buFont typeface="Roboto"/>
              <a:buChar char="●"/>
              <a:tabLst/>
              <a:defRPr/>
            </a:pPr>
            <a:r>
              <a:rPr kumimoji="0" lang="en-US" sz="1500" b="0" i="0" u="none" strike="noStrike" kern="0" cap="none" spc="0" normalizeH="0" baseline="0" noProof="0" dirty="0">
                <a:ln>
                  <a:noFill/>
                </a:ln>
                <a:solidFill>
                  <a:srgbClr val="000000"/>
                </a:solidFill>
                <a:effectLst/>
                <a:uLnTx/>
                <a:uFillTx/>
                <a:latin typeface="Roboto"/>
                <a:ea typeface="Roboto"/>
                <a:cs typeface="Roboto"/>
                <a:sym typeface="Roboto"/>
              </a:rPr>
              <a:t>Generative Adversarial Imitation Learning for generation</a:t>
            </a:r>
            <a:endParaRPr kumimoji="0" sz="15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517" name="Google Shape;517;p27"/>
          <p:cNvSpPr txBox="1"/>
          <p:nvPr/>
        </p:nvSpPr>
        <p:spPr>
          <a:xfrm>
            <a:off x="5650821" y="4269411"/>
            <a:ext cx="2062800" cy="877133"/>
          </a:xfrm>
          <a:prstGeom prst="rect">
            <a:avLst/>
          </a:prstGeom>
          <a:noFill/>
          <a:ln>
            <a:noFill/>
          </a:ln>
        </p:spPr>
        <p:txBody>
          <a:bodyPr spcFirstLastPara="1" wrap="square" lIns="91425" tIns="91425" rIns="91425" bIns="91425" anchor="t" anchorCtr="0">
            <a:spAutoFit/>
          </a:bodyPr>
          <a:lstStyle/>
          <a:p>
            <a:pPr marL="171450" marR="0" lvl="0" indent="-152400" algn="l" defTabSz="914400" rtl="0" eaLnBrk="1" fontAlgn="auto" latinLnBrk="0" hangingPunct="1">
              <a:lnSpc>
                <a:spcPct val="100000"/>
              </a:lnSpc>
              <a:spcBef>
                <a:spcPts val="0"/>
              </a:spcBef>
              <a:spcAft>
                <a:spcPts val="0"/>
              </a:spcAft>
              <a:buClr>
                <a:srgbClr val="000000"/>
              </a:buClr>
              <a:buSzPts val="1500"/>
              <a:buFont typeface="Roboto"/>
              <a:buChar char="●"/>
              <a:tabLst/>
              <a:defRPr/>
            </a:pPr>
            <a:r>
              <a:rPr kumimoji="0" lang="en-US" sz="1500" b="0" i="0" u="none" strike="noStrike" kern="0" cap="none" spc="0" normalizeH="0" baseline="0" noProof="0" dirty="0">
                <a:ln>
                  <a:noFill/>
                </a:ln>
                <a:solidFill>
                  <a:srgbClr val="000000"/>
                </a:solidFill>
                <a:effectLst/>
                <a:uLnTx/>
                <a:uFillTx/>
                <a:latin typeface="Roboto"/>
                <a:ea typeface="Roboto"/>
                <a:cs typeface="Roboto"/>
                <a:sym typeface="Roboto"/>
              </a:rPr>
              <a:t>Long-term dependencies difficult</a:t>
            </a:r>
            <a:endParaRPr kumimoji="0" sz="15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518" name="Google Shape;518;p27"/>
          <p:cNvSpPr txBox="1"/>
          <p:nvPr/>
        </p:nvSpPr>
        <p:spPr>
          <a:xfrm>
            <a:off x="843971" y="4025126"/>
            <a:ext cx="4152000" cy="450093"/>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0"/>
              </a:spcAft>
              <a:buClr>
                <a:srgbClr val="000000"/>
              </a:buClr>
              <a:buSzTx/>
              <a:buFont typeface="Arial"/>
              <a:buNone/>
              <a:tabLst/>
              <a:defRPr/>
            </a:pPr>
            <a:r>
              <a:rPr lang="en-US" sz="1500" kern="0" dirty="0">
                <a:solidFill>
                  <a:srgbClr val="000000"/>
                </a:solidFill>
                <a:latin typeface="Roboto"/>
                <a:ea typeface="Roboto"/>
                <a:cs typeface="Roboto"/>
                <a:sym typeface="Roboto"/>
              </a:rPr>
              <a:t>* SOTA methods for time-series imputation</a:t>
            </a:r>
            <a:endParaRPr kumimoji="0" lang="en-US" sz="1500" b="0" i="0" u="none" strike="noStrike" kern="0" cap="none" spc="0" normalizeH="0" baseline="0" noProof="0" dirty="0">
              <a:ln>
                <a:noFill/>
              </a:ln>
              <a:solidFill>
                <a:srgbClr val="000000"/>
              </a:solidFill>
              <a:effectLst/>
              <a:uLnTx/>
              <a:uFillTx/>
              <a:latin typeface="Roboto"/>
              <a:ea typeface="Roboto"/>
              <a:cs typeface="Roboto"/>
              <a:sym typeface="Roboto"/>
            </a:endParaRPr>
          </a:p>
        </p:txBody>
      </p:sp>
      <p:sp>
        <p:nvSpPr>
          <p:cNvPr id="2" name="Google Shape;490;p27">
            <a:extLst>
              <a:ext uri="{FF2B5EF4-FFF2-40B4-BE49-F238E27FC236}">
                <a16:creationId xmlns:a16="http://schemas.microsoft.com/office/drawing/2014/main" id="{49923EEA-BA9C-986A-B5A2-D4F9069E8CA1}"/>
              </a:ext>
            </a:extLst>
          </p:cNvPr>
          <p:cNvSpPr/>
          <p:nvPr/>
        </p:nvSpPr>
        <p:spPr>
          <a:xfrm>
            <a:off x="415321" y="2122702"/>
            <a:ext cx="1464000" cy="3651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Neighbor-based</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Google Shape;491;p27">
            <a:extLst>
              <a:ext uri="{FF2B5EF4-FFF2-40B4-BE49-F238E27FC236}">
                <a16:creationId xmlns:a16="http://schemas.microsoft.com/office/drawing/2014/main" id="{37D6437E-6129-98A3-C6D5-335C01AE7AB9}"/>
              </a:ext>
            </a:extLst>
          </p:cNvPr>
          <p:cNvSpPr/>
          <p:nvPr/>
        </p:nvSpPr>
        <p:spPr>
          <a:xfrm>
            <a:off x="415271" y="2670002"/>
            <a:ext cx="1464000" cy="10149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000000"/>
                </a:solidFill>
                <a:effectLst/>
                <a:uLnTx/>
                <a:uFillTx/>
                <a:latin typeface="Arial"/>
                <a:cs typeface="Arial"/>
                <a:sym typeface="Arial"/>
              </a:rPr>
              <a:t>Linear Interpolation</a:t>
            </a:r>
            <a:endParaRPr kumimoji="0" sz="1400" b="1" i="0" u="none" strike="noStrike" kern="0" cap="none" spc="0" normalizeH="0" baseline="0" noProof="0" dirty="0">
              <a:ln>
                <a:noFill/>
              </a:ln>
              <a:solidFill>
                <a:srgbClr val="000000"/>
              </a:solidFill>
              <a:effectLst/>
              <a:uLnTx/>
              <a:uFillTx/>
              <a:latin typeface="Arial"/>
              <a:cs typeface="Arial"/>
              <a:sym typeface="Arial"/>
            </a:endParaRPr>
          </a:p>
        </p:txBody>
      </p:sp>
      <p:cxnSp>
        <p:nvCxnSpPr>
          <p:cNvPr id="4" name="Google Shape;501;p27">
            <a:extLst>
              <a:ext uri="{FF2B5EF4-FFF2-40B4-BE49-F238E27FC236}">
                <a16:creationId xmlns:a16="http://schemas.microsoft.com/office/drawing/2014/main" id="{6D833EF4-B521-41A1-9A13-3C6CC8A26C0D}"/>
              </a:ext>
            </a:extLst>
          </p:cNvPr>
          <p:cNvCxnSpPr>
            <a:cxnSpLocks/>
            <a:endCxn id="2" idx="0"/>
          </p:cNvCxnSpPr>
          <p:nvPr/>
        </p:nvCxnSpPr>
        <p:spPr>
          <a:xfrm rot="10800000" flipV="1">
            <a:off x="1147322" y="2026502"/>
            <a:ext cx="1772599" cy="96200"/>
          </a:xfrm>
          <a:prstGeom prst="bentConnector2">
            <a:avLst/>
          </a:prstGeom>
          <a:noFill/>
          <a:ln w="19050" cap="flat" cmpd="sng">
            <a:solidFill>
              <a:schemeClr val="dk2"/>
            </a:solidFill>
            <a:prstDash val="solid"/>
            <a:round/>
            <a:headEnd type="none" w="med" len="med"/>
            <a:tailEnd type="none" w="med" len="med"/>
          </a:ln>
        </p:spPr>
      </p:cxnSp>
      <p:cxnSp>
        <p:nvCxnSpPr>
          <p:cNvPr id="5" name="Google Shape;510;p27">
            <a:extLst>
              <a:ext uri="{FF2B5EF4-FFF2-40B4-BE49-F238E27FC236}">
                <a16:creationId xmlns:a16="http://schemas.microsoft.com/office/drawing/2014/main" id="{27C0E663-EB83-8D9C-A998-728153C21651}"/>
              </a:ext>
            </a:extLst>
          </p:cNvPr>
          <p:cNvCxnSpPr>
            <a:stCxn id="2" idx="2"/>
            <a:endCxn id="3" idx="0"/>
          </p:cNvCxnSpPr>
          <p:nvPr/>
        </p:nvCxnSpPr>
        <p:spPr>
          <a:xfrm>
            <a:off x="1147321" y="2487802"/>
            <a:ext cx="0" cy="18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2B686A-452A-BD54-8B25-0392D56D638E}"/>
              </a:ext>
            </a:extLst>
          </p:cNvPr>
          <p:cNvSpPr>
            <a:spLocks noGrp="1"/>
          </p:cNvSpPr>
          <p:nvPr>
            <p:ph idx="1"/>
          </p:nvPr>
        </p:nvSpPr>
        <p:spPr/>
        <p:txBody>
          <a:bodyPr/>
          <a:lstStyle/>
          <a:p>
            <a:r>
              <a:rPr lang="en-US" dirty="0"/>
              <a:t>Self-attention’s pairwise comparisons can compare wave shapes across </a:t>
            </a:r>
            <a:r>
              <a:rPr lang="en-US" dirty="0" err="1"/>
              <a:t>quasiperiods</a:t>
            </a:r>
            <a:endParaRPr lang="en-US" dirty="0"/>
          </a:p>
          <a:p>
            <a:pPr marL="0" indent="0">
              <a:buNone/>
            </a:pPr>
            <a:endParaRPr lang="en-US" dirty="0"/>
          </a:p>
        </p:txBody>
      </p:sp>
      <p:sp>
        <p:nvSpPr>
          <p:cNvPr id="3" name="Slide Number Placeholder 2">
            <a:extLst>
              <a:ext uri="{FF2B5EF4-FFF2-40B4-BE49-F238E27FC236}">
                <a16:creationId xmlns:a16="http://schemas.microsoft.com/office/drawing/2014/main" id="{754B4A10-D168-4DE7-8C73-0106260FA3E6}"/>
              </a:ext>
            </a:extLst>
          </p:cNvPr>
          <p:cNvSpPr>
            <a:spLocks noGrp="1"/>
          </p:cNvSpPr>
          <p:nvPr>
            <p:ph type="sldNum" sz="quarter" idx="12"/>
          </p:nvPr>
        </p:nvSpPr>
        <p:spPr/>
        <p:txBody>
          <a:bodyPr/>
          <a:lstStyle/>
          <a:p>
            <a:fld id="{AE678206-0642-9F48-9727-6B519CB285FA}" type="slidenum">
              <a:rPr lang="en-US" smtClean="0"/>
              <a:t>15</a:t>
            </a:fld>
            <a:endParaRPr lang="en-US"/>
          </a:p>
        </p:txBody>
      </p:sp>
      <p:sp>
        <p:nvSpPr>
          <p:cNvPr id="4" name="Title 3">
            <a:extLst>
              <a:ext uri="{FF2B5EF4-FFF2-40B4-BE49-F238E27FC236}">
                <a16:creationId xmlns:a16="http://schemas.microsoft.com/office/drawing/2014/main" id="{0484AAA4-E80F-3E2E-D6A9-C7594ECAC065}"/>
              </a:ext>
            </a:extLst>
          </p:cNvPr>
          <p:cNvSpPr>
            <a:spLocks noGrp="1"/>
          </p:cNvSpPr>
          <p:nvPr>
            <p:ph type="title"/>
          </p:nvPr>
        </p:nvSpPr>
        <p:spPr/>
        <p:txBody>
          <a:bodyPr/>
          <a:lstStyle/>
          <a:p>
            <a:r>
              <a:rPr lang="en-US" dirty="0"/>
              <a:t>Novel Architecture that Exploits </a:t>
            </a:r>
            <a:r>
              <a:rPr lang="en-US" dirty="0" err="1"/>
              <a:t>Quasiperiodicity</a:t>
            </a:r>
            <a:endParaRPr lang="en-US" dirty="0"/>
          </a:p>
        </p:txBody>
      </p:sp>
      <p:pic>
        <p:nvPicPr>
          <p:cNvPr id="7" name="Picture 6">
            <a:extLst>
              <a:ext uri="{FF2B5EF4-FFF2-40B4-BE49-F238E27FC236}">
                <a16:creationId xmlns:a16="http://schemas.microsoft.com/office/drawing/2014/main" id="{43B061AF-E953-DD79-F8A5-C43344674137}"/>
              </a:ext>
            </a:extLst>
          </p:cNvPr>
          <p:cNvPicPr>
            <a:picLocks noChangeAspect="1"/>
          </p:cNvPicPr>
          <p:nvPr/>
        </p:nvPicPr>
        <p:blipFill>
          <a:blip r:embed="rId3"/>
          <a:stretch>
            <a:fillRect/>
          </a:stretch>
        </p:blipFill>
        <p:spPr>
          <a:xfrm>
            <a:off x="3748835" y="3042399"/>
            <a:ext cx="4694327" cy="2728196"/>
          </a:xfrm>
          <a:prstGeom prst="rect">
            <a:avLst/>
          </a:prstGeom>
          <a:ln>
            <a:noFill/>
          </a:ln>
        </p:spPr>
      </p:pic>
      <p:sp>
        <p:nvSpPr>
          <p:cNvPr id="8" name="TextBox 7">
            <a:extLst>
              <a:ext uri="{FF2B5EF4-FFF2-40B4-BE49-F238E27FC236}">
                <a16:creationId xmlns:a16="http://schemas.microsoft.com/office/drawing/2014/main" id="{8B38A0A7-DF41-8486-8145-F782FE6B59DC}"/>
              </a:ext>
            </a:extLst>
          </p:cNvPr>
          <p:cNvSpPr txBox="1"/>
          <p:nvPr/>
        </p:nvSpPr>
        <p:spPr>
          <a:xfrm>
            <a:off x="3907236" y="2121443"/>
            <a:ext cx="4377526" cy="646331"/>
          </a:xfrm>
          <a:prstGeom prst="rect">
            <a:avLst/>
          </a:prstGeom>
          <a:noFill/>
        </p:spPr>
        <p:txBody>
          <a:bodyPr wrap="square" rtlCol="0">
            <a:spAutoFit/>
          </a:bodyPr>
          <a:lstStyle/>
          <a:p>
            <a:pPr algn="ctr"/>
            <a:r>
              <a:rPr lang="en-US" dirty="0">
                <a:solidFill>
                  <a:srgbClr val="262626"/>
                </a:solidFill>
                <a:latin typeface="Roboto" panose="02000000000000000000" pitchFamily="2" charset="0"/>
                <a:ea typeface="Roboto" panose="02000000000000000000" pitchFamily="2" charset="0"/>
              </a:rPr>
              <a:t>BERT’s Vanilla Transformer </a:t>
            </a:r>
          </a:p>
          <a:p>
            <a:pPr algn="ctr"/>
            <a:r>
              <a:rPr lang="en-US" dirty="0">
                <a:solidFill>
                  <a:srgbClr val="262626"/>
                </a:solidFill>
                <a:latin typeface="Roboto" panose="02000000000000000000" pitchFamily="2" charset="0"/>
                <a:ea typeface="Roboto" panose="02000000000000000000" pitchFamily="2" charset="0"/>
              </a:rPr>
              <a:t>Self-Attention Weights on Word Tokens </a:t>
            </a:r>
          </a:p>
        </p:txBody>
      </p:sp>
      <p:sp>
        <p:nvSpPr>
          <p:cNvPr id="9" name="TextBox 8">
            <a:extLst>
              <a:ext uri="{FF2B5EF4-FFF2-40B4-BE49-F238E27FC236}">
                <a16:creationId xmlns:a16="http://schemas.microsoft.com/office/drawing/2014/main" id="{02D71CBA-E495-A9AF-CC06-B8E946410E48}"/>
              </a:ext>
            </a:extLst>
          </p:cNvPr>
          <p:cNvSpPr txBox="1"/>
          <p:nvPr/>
        </p:nvSpPr>
        <p:spPr>
          <a:xfrm>
            <a:off x="381000" y="6237024"/>
            <a:ext cx="9105900" cy="430887"/>
          </a:xfrm>
          <a:prstGeom prst="rect">
            <a:avLst/>
          </a:prstGeom>
          <a:noFill/>
        </p:spPr>
        <p:txBody>
          <a:bodyPr wrap="square" rtlCol="0">
            <a:spAutoFit/>
          </a:bodyPr>
          <a:lstStyle/>
          <a:p>
            <a:r>
              <a:rPr lang="en-US" sz="1100" b="0" i="0" dirty="0">
                <a:solidFill>
                  <a:srgbClr val="262626"/>
                </a:solidFill>
                <a:effectLst/>
                <a:latin typeface="Roboto" panose="02000000000000000000" pitchFamily="2" charset="0"/>
                <a:ea typeface="Roboto" panose="02000000000000000000" pitchFamily="2" charset="0"/>
              </a:rPr>
              <a:t>[17] </a:t>
            </a:r>
            <a:r>
              <a:rPr lang="en-US" sz="1100" dirty="0" err="1">
                <a:effectLst/>
              </a:rPr>
              <a:t>Vig</a:t>
            </a:r>
            <a:r>
              <a:rPr lang="en-US" sz="1100" dirty="0">
                <a:effectLst/>
              </a:rPr>
              <a:t>, J. (2022, April 20). </a:t>
            </a:r>
            <a:r>
              <a:rPr lang="en-US" sz="1100" i="1" dirty="0">
                <a:effectLst/>
              </a:rPr>
              <a:t>Deconstructing Bert, part 2: Visualizing The inner workings of attention</a:t>
            </a:r>
            <a:r>
              <a:rPr lang="en-US" sz="1100" dirty="0">
                <a:effectLst/>
              </a:rPr>
              <a:t>. Medium. Retrieved October 21, 2022, from https://towardsdatascience.com/deconstructing-bert-part-2-visualizing-the-inner-workings-of-attention-60a16d86b5c1 </a:t>
            </a:r>
          </a:p>
        </p:txBody>
      </p:sp>
    </p:spTree>
    <p:extLst>
      <p:ext uri="{BB962C8B-B14F-4D97-AF65-F5344CB8AC3E}">
        <p14:creationId xmlns:p14="http://schemas.microsoft.com/office/powerpoint/2010/main" val="4160026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AFC0650B-BEB1-6DD4-AA4F-8272296F885C}"/>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A2B686A-452A-BD54-8B25-0392D56D638E}"/>
              </a:ext>
            </a:extLst>
          </p:cNvPr>
          <p:cNvSpPr>
            <a:spLocks noGrp="1"/>
          </p:cNvSpPr>
          <p:nvPr>
            <p:ph idx="1"/>
          </p:nvPr>
        </p:nvSpPr>
        <p:spPr/>
        <p:txBody>
          <a:bodyPr/>
          <a:lstStyle/>
          <a:p>
            <a:r>
              <a:rPr lang="en-US" dirty="0"/>
              <a:t>Self-attention’s pairwise comparisons can compare wave shapes across </a:t>
            </a:r>
            <a:r>
              <a:rPr lang="en-US" dirty="0" err="1"/>
              <a:t>quasiperiods</a:t>
            </a:r>
            <a:endParaRPr lang="en-US" dirty="0"/>
          </a:p>
          <a:p>
            <a:r>
              <a:rPr lang="en-US" b="1" dirty="0"/>
              <a:t>Efficiently increase local context via bottleneck dilated convolution (BDC) self-attention module</a:t>
            </a:r>
          </a:p>
          <a:p>
            <a:pPr marL="0" indent="0">
              <a:buNone/>
            </a:pPr>
            <a:endParaRPr lang="en-US" dirty="0"/>
          </a:p>
        </p:txBody>
      </p:sp>
      <p:sp>
        <p:nvSpPr>
          <p:cNvPr id="3" name="Slide Number Placeholder 2">
            <a:extLst>
              <a:ext uri="{FF2B5EF4-FFF2-40B4-BE49-F238E27FC236}">
                <a16:creationId xmlns:a16="http://schemas.microsoft.com/office/drawing/2014/main" id="{754B4A10-D168-4DE7-8C73-0106260FA3E6}"/>
              </a:ext>
            </a:extLst>
          </p:cNvPr>
          <p:cNvSpPr>
            <a:spLocks noGrp="1"/>
          </p:cNvSpPr>
          <p:nvPr>
            <p:ph type="sldNum" sz="quarter" idx="12"/>
          </p:nvPr>
        </p:nvSpPr>
        <p:spPr/>
        <p:txBody>
          <a:bodyPr/>
          <a:lstStyle/>
          <a:p>
            <a:fld id="{AE678206-0642-9F48-9727-6B519CB285FA}" type="slidenum">
              <a:rPr lang="en-US" smtClean="0"/>
              <a:t>16</a:t>
            </a:fld>
            <a:endParaRPr lang="en-US"/>
          </a:p>
        </p:txBody>
      </p:sp>
      <p:sp>
        <p:nvSpPr>
          <p:cNvPr id="4" name="Title 3">
            <a:extLst>
              <a:ext uri="{FF2B5EF4-FFF2-40B4-BE49-F238E27FC236}">
                <a16:creationId xmlns:a16="http://schemas.microsoft.com/office/drawing/2014/main" id="{0484AAA4-E80F-3E2E-D6A9-C7594ECAC065}"/>
              </a:ext>
            </a:extLst>
          </p:cNvPr>
          <p:cNvSpPr>
            <a:spLocks noGrp="1"/>
          </p:cNvSpPr>
          <p:nvPr>
            <p:ph type="title"/>
          </p:nvPr>
        </p:nvSpPr>
        <p:spPr/>
        <p:txBody>
          <a:bodyPr/>
          <a:lstStyle/>
          <a:p>
            <a:r>
              <a:rPr lang="en-US" dirty="0"/>
              <a:t>Novel Architecture that Exploits </a:t>
            </a:r>
            <a:r>
              <a:rPr lang="en-US" dirty="0" err="1"/>
              <a:t>Quasiperiodicity</a:t>
            </a:r>
            <a:endParaRPr lang="en-US" dirty="0"/>
          </a:p>
        </p:txBody>
      </p:sp>
      <p:pic>
        <p:nvPicPr>
          <p:cNvPr id="5" name="Picture 4">
            <a:extLst>
              <a:ext uri="{FF2B5EF4-FFF2-40B4-BE49-F238E27FC236}">
                <a16:creationId xmlns:a16="http://schemas.microsoft.com/office/drawing/2014/main" id="{FA8BA99D-DF63-E3BB-5753-44D3C330FA23}"/>
              </a:ext>
            </a:extLst>
          </p:cNvPr>
          <p:cNvPicPr>
            <a:picLocks noChangeAspect="1"/>
          </p:cNvPicPr>
          <p:nvPr/>
        </p:nvPicPr>
        <p:blipFill>
          <a:blip r:embed="rId3"/>
          <a:stretch>
            <a:fillRect/>
          </a:stretch>
        </p:blipFill>
        <p:spPr>
          <a:xfrm>
            <a:off x="879580" y="3429000"/>
            <a:ext cx="10432840" cy="3031879"/>
          </a:xfrm>
          <a:prstGeom prst="rect">
            <a:avLst/>
          </a:prstGeom>
        </p:spPr>
      </p:pic>
      <p:sp>
        <p:nvSpPr>
          <p:cNvPr id="6" name="TextBox 5">
            <a:extLst>
              <a:ext uri="{FF2B5EF4-FFF2-40B4-BE49-F238E27FC236}">
                <a16:creationId xmlns:a16="http://schemas.microsoft.com/office/drawing/2014/main" id="{48F2FA36-6E96-22AB-8670-BC7BC7059CA8}"/>
              </a:ext>
            </a:extLst>
          </p:cNvPr>
          <p:cNvSpPr txBox="1"/>
          <p:nvPr/>
        </p:nvSpPr>
        <p:spPr>
          <a:xfrm>
            <a:off x="3907236" y="3045832"/>
            <a:ext cx="4377526" cy="369332"/>
          </a:xfrm>
          <a:prstGeom prst="rect">
            <a:avLst/>
          </a:prstGeom>
          <a:noFill/>
        </p:spPr>
        <p:txBody>
          <a:bodyPr wrap="square" rtlCol="0">
            <a:spAutoFit/>
          </a:bodyPr>
          <a:lstStyle/>
          <a:p>
            <a:pPr algn="ctr"/>
            <a:r>
              <a:rPr lang="en-US" dirty="0">
                <a:solidFill>
                  <a:srgbClr val="262626"/>
                </a:solidFill>
                <a:latin typeface="Roboto" panose="02000000000000000000" pitchFamily="2" charset="0"/>
                <a:ea typeface="Roboto" panose="02000000000000000000" pitchFamily="2" charset="0"/>
              </a:rPr>
              <a:t>Our BDC Self-Attention</a:t>
            </a:r>
          </a:p>
        </p:txBody>
      </p:sp>
    </p:spTree>
    <p:extLst>
      <p:ext uri="{BB962C8B-B14F-4D97-AF65-F5344CB8AC3E}">
        <p14:creationId xmlns:p14="http://schemas.microsoft.com/office/powerpoint/2010/main" val="1133730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AD44AAA-3EA8-72A7-E66D-08F41FCEC9EB}"/>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AA2B686A-452A-BD54-8B25-0392D56D638E}"/>
              </a:ext>
            </a:extLst>
          </p:cNvPr>
          <p:cNvSpPr>
            <a:spLocks noGrp="1"/>
          </p:cNvSpPr>
          <p:nvPr>
            <p:ph idx="1"/>
          </p:nvPr>
        </p:nvSpPr>
        <p:spPr/>
        <p:txBody>
          <a:bodyPr/>
          <a:lstStyle/>
          <a:p>
            <a:r>
              <a:rPr lang="en-US" dirty="0"/>
              <a:t>Self-attention’s pairwise comparisons can compare wave shapes across </a:t>
            </a:r>
            <a:r>
              <a:rPr lang="en-US" dirty="0" err="1"/>
              <a:t>quasiperiods</a:t>
            </a:r>
            <a:endParaRPr lang="en-US" dirty="0"/>
          </a:p>
          <a:p>
            <a:r>
              <a:rPr lang="en-US" dirty="0"/>
              <a:t>Efficiently increase local context via bottleneck dilated convolution (BDC) self-attention module</a:t>
            </a:r>
          </a:p>
          <a:p>
            <a:r>
              <a:rPr lang="en-US" b="1" dirty="0"/>
              <a:t>BDC exploits </a:t>
            </a:r>
            <a:r>
              <a:rPr lang="en-US" b="1" dirty="0" err="1"/>
              <a:t>quasiperiodicity</a:t>
            </a:r>
            <a:r>
              <a:rPr lang="en-US" b="1" dirty="0"/>
              <a:t> by attending to locations similar in shape</a:t>
            </a:r>
          </a:p>
        </p:txBody>
      </p:sp>
      <p:sp>
        <p:nvSpPr>
          <p:cNvPr id="3" name="Slide Number Placeholder 2">
            <a:extLst>
              <a:ext uri="{FF2B5EF4-FFF2-40B4-BE49-F238E27FC236}">
                <a16:creationId xmlns:a16="http://schemas.microsoft.com/office/drawing/2014/main" id="{754B4A10-D168-4DE7-8C73-0106260FA3E6}"/>
              </a:ext>
            </a:extLst>
          </p:cNvPr>
          <p:cNvSpPr>
            <a:spLocks noGrp="1"/>
          </p:cNvSpPr>
          <p:nvPr>
            <p:ph type="sldNum" sz="quarter" idx="12"/>
          </p:nvPr>
        </p:nvSpPr>
        <p:spPr/>
        <p:txBody>
          <a:bodyPr/>
          <a:lstStyle/>
          <a:p>
            <a:fld id="{AE678206-0642-9F48-9727-6B519CB285FA}" type="slidenum">
              <a:rPr lang="en-US" smtClean="0"/>
              <a:t>17</a:t>
            </a:fld>
            <a:endParaRPr lang="en-US"/>
          </a:p>
        </p:txBody>
      </p:sp>
      <p:sp>
        <p:nvSpPr>
          <p:cNvPr id="4" name="Title 3">
            <a:extLst>
              <a:ext uri="{FF2B5EF4-FFF2-40B4-BE49-F238E27FC236}">
                <a16:creationId xmlns:a16="http://schemas.microsoft.com/office/drawing/2014/main" id="{0484AAA4-E80F-3E2E-D6A9-C7594ECAC065}"/>
              </a:ext>
            </a:extLst>
          </p:cNvPr>
          <p:cNvSpPr>
            <a:spLocks noGrp="1"/>
          </p:cNvSpPr>
          <p:nvPr>
            <p:ph type="title"/>
          </p:nvPr>
        </p:nvSpPr>
        <p:spPr/>
        <p:txBody>
          <a:bodyPr/>
          <a:lstStyle/>
          <a:p>
            <a:r>
              <a:rPr lang="en-US" dirty="0"/>
              <a:t>Novel Architecture that Exploits </a:t>
            </a:r>
            <a:r>
              <a:rPr lang="en-US" dirty="0" err="1"/>
              <a:t>Quasiperiodicity</a:t>
            </a:r>
            <a:endParaRPr lang="en-US" dirty="0"/>
          </a:p>
        </p:txBody>
      </p:sp>
      <p:pic>
        <p:nvPicPr>
          <p:cNvPr id="7" name="Picture 6">
            <a:extLst>
              <a:ext uri="{FF2B5EF4-FFF2-40B4-BE49-F238E27FC236}">
                <a16:creationId xmlns:a16="http://schemas.microsoft.com/office/drawing/2014/main" id="{BC26AD49-33C7-4DBF-D20F-73754884F633}"/>
              </a:ext>
            </a:extLst>
          </p:cNvPr>
          <p:cNvPicPr>
            <a:picLocks noChangeAspect="1"/>
          </p:cNvPicPr>
          <p:nvPr/>
        </p:nvPicPr>
        <p:blipFill>
          <a:blip r:embed="rId3"/>
          <a:stretch>
            <a:fillRect/>
          </a:stretch>
        </p:blipFill>
        <p:spPr>
          <a:xfrm>
            <a:off x="2341055" y="3772563"/>
            <a:ext cx="7509890" cy="2884714"/>
          </a:xfrm>
          <a:prstGeom prst="rect">
            <a:avLst/>
          </a:prstGeom>
        </p:spPr>
      </p:pic>
    </p:spTree>
    <p:extLst>
      <p:ext uri="{BB962C8B-B14F-4D97-AF65-F5344CB8AC3E}">
        <p14:creationId xmlns:p14="http://schemas.microsoft.com/office/powerpoint/2010/main" val="543307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A62BA-E573-8AC3-582E-26047199C33B}"/>
              </a:ext>
            </a:extLst>
          </p:cNvPr>
          <p:cNvSpPr>
            <a:spLocks noGrp="1"/>
          </p:cNvSpPr>
          <p:nvPr>
            <p:ph type="title"/>
          </p:nvPr>
        </p:nvSpPr>
        <p:spPr>
          <a:xfrm>
            <a:off x="381000" y="2921619"/>
            <a:ext cx="11430000" cy="1014761"/>
          </a:xfrm>
        </p:spPr>
        <p:txBody>
          <a:bodyPr/>
          <a:lstStyle/>
          <a:p>
            <a:r>
              <a:rPr lang="en-US" dirty="0"/>
              <a:t>Results</a:t>
            </a:r>
          </a:p>
        </p:txBody>
      </p:sp>
      <p:sp>
        <p:nvSpPr>
          <p:cNvPr id="3" name="Slide Number Placeholder 2">
            <a:extLst>
              <a:ext uri="{FF2B5EF4-FFF2-40B4-BE49-F238E27FC236}">
                <a16:creationId xmlns:a16="http://schemas.microsoft.com/office/drawing/2014/main" id="{CB4BFC16-8ADE-7E55-16B5-2D45E9D9284A}"/>
              </a:ext>
            </a:extLst>
          </p:cNvPr>
          <p:cNvSpPr>
            <a:spLocks noGrp="1"/>
          </p:cNvSpPr>
          <p:nvPr>
            <p:ph type="sldNum" sz="quarter" idx="12"/>
          </p:nvPr>
        </p:nvSpPr>
        <p:spPr/>
        <p:txBody>
          <a:bodyPr/>
          <a:lstStyle/>
          <a:p>
            <a:fld id="{AE678206-0642-9F48-9727-6B519CB285FA}" type="slidenum">
              <a:rPr lang="en-US" smtClean="0"/>
              <a:t>18</a:t>
            </a:fld>
            <a:endParaRPr lang="en-US"/>
          </a:p>
        </p:txBody>
      </p:sp>
    </p:spTree>
    <p:extLst>
      <p:ext uri="{BB962C8B-B14F-4D97-AF65-F5344CB8AC3E}">
        <p14:creationId xmlns:p14="http://schemas.microsoft.com/office/powerpoint/2010/main" val="266542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DA6926CD-E054-931E-043D-C8B939F211FD}"/>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6864447" cy="4661440"/>
          </a:xfrm>
        </p:spPr>
        <p:txBody>
          <a:bodyPr>
            <a:normAutofit/>
          </a:bodyPr>
          <a:lstStyle/>
          <a:p>
            <a:r>
              <a:rPr lang="en-US" b="1" dirty="0"/>
              <a:t>Most similar to prior work</a:t>
            </a:r>
            <a:r>
              <a:rPr lang="en-US" dirty="0"/>
              <a:t> (e.g. BRITS). All methods perform well.</a:t>
            </a:r>
          </a:p>
          <a:p>
            <a:r>
              <a:rPr lang="en-US" dirty="0">
                <a:solidFill>
                  <a:schemeClr val="bg1"/>
                </a:solidFill>
              </a:rPr>
              <a:t>DL methods generally reconstruct peaks accurately, classical do not.</a:t>
            </a:r>
          </a:p>
          <a:p>
            <a:r>
              <a:rPr lang="en-US" dirty="0">
                <a:solidFill>
                  <a:schemeClr val="bg1"/>
                </a:solidFill>
              </a:rPr>
              <a:t>BDC Transformer has the best performance</a:t>
            </a:r>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19</a:t>
            </a:fld>
            <a:endParaRPr lang="en-US"/>
          </a:p>
        </p:txBody>
      </p:sp>
      <p:sp>
        <p:nvSpPr>
          <p:cNvPr id="46" name="TextBox 45">
            <a:extLst>
              <a:ext uri="{FF2B5EF4-FFF2-40B4-BE49-F238E27FC236}">
                <a16:creationId xmlns:a16="http://schemas.microsoft.com/office/drawing/2014/main" id="{7C4FE1C8-F40B-3184-64D9-8FD8D1AB063E}"/>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pic>
        <p:nvPicPr>
          <p:cNvPr id="47" name="Picture 28">
            <a:extLst>
              <a:ext uri="{FF2B5EF4-FFF2-40B4-BE49-F238E27FC236}">
                <a16:creationId xmlns:a16="http://schemas.microsoft.com/office/drawing/2014/main" id="{88993221-82A6-744F-7019-32D40096B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9" t="38602" r="2412" b="37422"/>
          <a:stretch/>
        </p:blipFill>
        <p:spPr bwMode="auto">
          <a:xfrm>
            <a:off x="8492444" y="6579645"/>
            <a:ext cx="3350755" cy="15235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656ACBF-16C8-7E34-ED50-457C237B2209}"/>
              </a:ext>
            </a:extLst>
          </p:cNvPr>
          <p:cNvPicPr>
            <a:picLocks noChangeAspect="1"/>
          </p:cNvPicPr>
          <p:nvPr/>
        </p:nvPicPr>
        <p:blipFill rotWithShape="1">
          <a:blip r:embed="rId4"/>
          <a:srcRect r="26418"/>
          <a:stretch/>
        </p:blipFill>
        <p:spPr>
          <a:xfrm>
            <a:off x="8703772" y="773003"/>
            <a:ext cx="3324107" cy="5851148"/>
          </a:xfrm>
          <a:prstGeom prst="rect">
            <a:avLst/>
          </a:prstGeom>
        </p:spPr>
      </p:pic>
      <p:pic>
        <p:nvPicPr>
          <p:cNvPr id="72" name="Picture 71">
            <a:extLst>
              <a:ext uri="{FF2B5EF4-FFF2-40B4-BE49-F238E27FC236}">
                <a16:creationId xmlns:a16="http://schemas.microsoft.com/office/drawing/2014/main" id="{026C8E6F-87D2-BFF4-989D-DBC4DCDFEC6E}"/>
              </a:ext>
            </a:extLst>
          </p:cNvPr>
          <p:cNvPicPr>
            <a:picLocks noChangeAspect="1"/>
          </p:cNvPicPr>
          <p:nvPr/>
        </p:nvPicPr>
        <p:blipFill rotWithShape="1">
          <a:blip r:embed="rId5"/>
          <a:srcRect l="72764"/>
          <a:stretch/>
        </p:blipFill>
        <p:spPr>
          <a:xfrm>
            <a:off x="7634233" y="783889"/>
            <a:ext cx="1243714" cy="5806642"/>
          </a:xfrm>
          <a:prstGeom prst="rect">
            <a:avLst/>
          </a:prstGeom>
        </p:spPr>
      </p:pic>
      <p:pic>
        <p:nvPicPr>
          <p:cNvPr id="73" name="Picture 72">
            <a:extLst>
              <a:ext uri="{FF2B5EF4-FFF2-40B4-BE49-F238E27FC236}">
                <a16:creationId xmlns:a16="http://schemas.microsoft.com/office/drawing/2014/main" id="{0ED6068E-18B8-0487-EC30-451586462101}"/>
              </a:ext>
            </a:extLst>
          </p:cNvPr>
          <p:cNvPicPr>
            <a:picLocks noChangeAspect="1"/>
          </p:cNvPicPr>
          <p:nvPr/>
        </p:nvPicPr>
        <p:blipFill>
          <a:blip r:embed="rId6"/>
          <a:stretch>
            <a:fillRect/>
          </a:stretch>
        </p:blipFill>
        <p:spPr>
          <a:xfrm>
            <a:off x="1961602" y="4061964"/>
            <a:ext cx="4092031" cy="2733543"/>
          </a:xfrm>
          <a:prstGeom prst="rect">
            <a:avLst/>
          </a:prstGeom>
        </p:spPr>
      </p:pic>
      <p:sp>
        <p:nvSpPr>
          <p:cNvPr id="75" name="Title 3">
            <a:extLst>
              <a:ext uri="{FF2B5EF4-FFF2-40B4-BE49-F238E27FC236}">
                <a16:creationId xmlns:a16="http://schemas.microsoft.com/office/drawing/2014/main" id="{1CDCFF7F-EB3F-A7ED-E804-6055BD6BF402}"/>
              </a:ext>
            </a:extLst>
          </p:cNvPr>
          <p:cNvSpPr>
            <a:spLocks noGrp="1"/>
          </p:cNvSpPr>
          <p:nvPr>
            <p:ph type="title"/>
          </p:nvPr>
        </p:nvSpPr>
        <p:spPr>
          <a:xfrm>
            <a:off x="381000" y="200722"/>
            <a:ext cx="6760577" cy="1014761"/>
          </a:xfrm>
        </p:spPr>
        <p:txBody>
          <a:bodyPr>
            <a:normAutofit fontScale="90000"/>
          </a:bodyPr>
          <a:lstStyle/>
          <a:p>
            <a:r>
              <a:rPr lang="en-US" u="sng" dirty="0"/>
              <a:t>ECG</a:t>
            </a:r>
            <a:r>
              <a:rPr lang="en-US" dirty="0"/>
              <a:t> Imputation with </a:t>
            </a:r>
            <a:r>
              <a:rPr lang="en-US" u="sng" dirty="0"/>
              <a:t>Transient Loss and Cardiac Classification</a:t>
            </a:r>
          </a:p>
        </p:txBody>
      </p:sp>
      <p:sp>
        <p:nvSpPr>
          <p:cNvPr id="5" name="TextBox 4">
            <a:extLst>
              <a:ext uri="{FF2B5EF4-FFF2-40B4-BE49-F238E27FC236}">
                <a16:creationId xmlns:a16="http://schemas.microsoft.com/office/drawing/2014/main" id="{1DD6A339-0F8E-E627-1539-2528284CC436}"/>
              </a:ext>
            </a:extLst>
          </p:cNvPr>
          <p:cNvSpPr txBox="1"/>
          <p:nvPr/>
        </p:nvSpPr>
        <p:spPr>
          <a:xfrm>
            <a:off x="1502731" y="3562121"/>
            <a:ext cx="5009771" cy="369332"/>
          </a:xfrm>
          <a:prstGeom prst="rect">
            <a:avLst/>
          </a:prstGeom>
          <a:noFill/>
        </p:spPr>
        <p:txBody>
          <a:bodyPr wrap="square" rtlCol="0">
            <a:spAutoFit/>
          </a:bodyPr>
          <a:lstStyle/>
          <a:p>
            <a:pPr algn="ctr"/>
            <a:r>
              <a:rPr lang="en-US" dirty="0">
                <a:solidFill>
                  <a:srgbClr val="262626"/>
                </a:solidFill>
              </a:rPr>
              <a:t>Downstream Classification Results</a:t>
            </a:r>
          </a:p>
        </p:txBody>
      </p:sp>
    </p:spTree>
    <p:extLst>
      <p:ext uri="{BB962C8B-B14F-4D97-AF65-F5344CB8AC3E}">
        <p14:creationId xmlns:p14="http://schemas.microsoft.com/office/powerpoint/2010/main" val="1726206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1000" y="1215485"/>
            <a:ext cx="6057900" cy="4661440"/>
          </a:xfrm>
        </p:spPr>
        <p:txBody>
          <a:bodyPr>
            <a:normAutofit/>
          </a:bodyPr>
          <a:lstStyle/>
          <a:p>
            <a:pPr rtl="0">
              <a:spcBef>
                <a:spcPts val="1000"/>
              </a:spcBef>
              <a:spcAft>
                <a:spcPts val="2500"/>
              </a:spcAft>
            </a:pPr>
            <a:r>
              <a:rPr lang="en-US" b="0" i="0" u="none" strike="noStrike" dirty="0">
                <a:solidFill>
                  <a:srgbClr val="003057"/>
                </a:solidFill>
                <a:effectLst/>
                <a:latin typeface="Roboto" panose="02000000000000000000" pitchFamily="2" charset="0"/>
              </a:rPr>
              <a:t>Many chronic diseases are </a:t>
            </a:r>
            <a:r>
              <a:rPr lang="en-US" b="1" i="0" u="none" strike="noStrike" dirty="0">
                <a:solidFill>
                  <a:srgbClr val="003057"/>
                </a:solidFill>
                <a:effectLst/>
                <a:latin typeface="Roboto" panose="02000000000000000000" pitchFamily="2" charset="0"/>
              </a:rPr>
              <a:t>linked to mutable health</a:t>
            </a:r>
            <a:r>
              <a:rPr lang="en-US" b="0" i="0" u="none" strike="noStrike" dirty="0">
                <a:solidFill>
                  <a:srgbClr val="003057"/>
                </a:solidFill>
                <a:effectLst/>
                <a:latin typeface="Roboto" panose="02000000000000000000" pitchFamily="2" charset="0"/>
              </a:rPr>
              <a:t> behaviors</a:t>
            </a:r>
          </a:p>
          <a:p>
            <a:pPr rtl="0">
              <a:spcBef>
                <a:spcPts val="1000"/>
              </a:spcBef>
              <a:spcAft>
                <a:spcPts val="2500"/>
              </a:spcAft>
            </a:pPr>
            <a:r>
              <a:rPr lang="en-US" b="0" i="0" u="none" strike="noStrike" dirty="0">
                <a:solidFill>
                  <a:srgbClr val="003057"/>
                </a:solidFill>
                <a:effectLst/>
                <a:latin typeface="Roboto" panose="02000000000000000000" pitchFamily="2" charset="0"/>
              </a:rPr>
              <a:t>mHealth technology can enable </a:t>
            </a:r>
            <a:r>
              <a:rPr lang="en-US" b="1" i="0" u="none" strike="noStrike" dirty="0">
                <a:solidFill>
                  <a:srgbClr val="003057"/>
                </a:solidFill>
                <a:effectLst/>
                <a:latin typeface="Roboto" panose="02000000000000000000" pitchFamily="2" charset="0"/>
              </a:rPr>
              <a:t>proactive treatment </a:t>
            </a:r>
            <a:r>
              <a:rPr lang="en-US" b="0" i="0" u="none" strike="noStrike" dirty="0">
                <a:solidFill>
                  <a:srgbClr val="003057"/>
                </a:solidFill>
                <a:effectLst/>
                <a:latin typeface="Roboto" panose="02000000000000000000" pitchFamily="2" charset="0"/>
              </a:rPr>
              <a:t>with </a:t>
            </a:r>
            <a:r>
              <a:rPr lang="en-US" b="1" i="0" u="none" strike="noStrike" dirty="0">
                <a:solidFill>
                  <a:srgbClr val="003057"/>
                </a:solidFill>
                <a:effectLst/>
                <a:latin typeface="Roboto" panose="02000000000000000000" pitchFamily="2" charset="0"/>
              </a:rPr>
              <a:t>temporally-precise interventions</a:t>
            </a:r>
            <a:endParaRPr lang="en-US" sz="1800" dirty="0"/>
          </a:p>
          <a:p>
            <a:r>
              <a:rPr lang="en-US" sz="2600" dirty="0">
                <a:solidFill>
                  <a:schemeClr val="bg1"/>
                </a:solidFill>
              </a:rPr>
              <a:t>In mHealth, missingness is common and arises from multiple causes</a:t>
            </a:r>
          </a:p>
          <a:p>
            <a:pPr lvl="1"/>
            <a:r>
              <a:rPr lang="en-US" dirty="0">
                <a:solidFill>
                  <a:schemeClr val="bg1"/>
                </a:solidFill>
              </a:rPr>
              <a:t>Current mHealth systems use simple imputation methods (e.g. KNN) or do not compute biomarkers</a:t>
            </a:r>
          </a:p>
          <a:p>
            <a:endParaRPr lang="en-US" sz="2600" dirty="0"/>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2</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normAutofit/>
          </a:bodyPr>
          <a:lstStyle/>
          <a:p>
            <a:r>
              <a:rPr lang="en-US" dirty="0"/>
              <a:t>Mobile Health (mHealth) and Healthcare</a:t>
            </a:r>
          </a:p>
        </p:txBody>
      </p:sp>
      <p:pic>
        <p:nvPicPr>
          <p:cNvPr id="8" name="Picture 7">
            <a:extLst>
              <a:ext uri="{FF2B5EF4-FFF2-40B4-BE49-F238E27FC236}">
                <a16:creationId xmlns:a16="http://schemas.microsoft.com/office/drawing/2014/main" id="{42DCA3F5-E420-C457-339C-12F336C1CF35}"/>
              </a:ext>
            </a:extLst>
          </p:cNvPr>
          <p:cNvPicPr>
            <a:picLocks noChangeAspect="1"/>
          </p:cNvPicPr>
          <p:nvPr/>
        </p:nvPicPr>
        <p:blipFill rotWithShape="1">
          <a:blip r:embed="rId3"/>
          <a:srcRect l="25160" t="25427" r="23161" b="18915"/>
          <a:stretch/>
        </p:blipFill>
        <p:spPr>
          <a:xfrm>
            <a:off x="7790121" y="1221048"/>
            <a:ext cx="3317358" cy="2381863"/>
          </a:xfrm>
          <a:prstGeom prst="rect">
            <a:avLst/>
          </a:prstGeom>
        </p:spPr>
      </p:pic>
    </p:spTree>
    <p:extLst>
      <p:ext uri="{BB962C8B-B14F-4D97-AF65-F5344CB8AC3E}">
        <p14:creationId xmlns:p14="http://schemas.microsoft.com/office/powerpoint/2010/main" val="3160945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65138C3-E646-211F-7A4B-42C381F89A40}"/>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6864447" cy="4661440"/>
          </a:xfrm>
        </p:spPr>
        <p:txBody>
          <a:bodyPr>
            <a:normAutofit/>
          </a:bodyPr>
          <a:lstStyle/>
          <a:p>
            <a:r>
              <a:rPr lang="en-US" dirty="0"/>
              <a:t>Most similar to prior work (e.g. BRITS). All methods perform well.</a:t>
            </a:r>
          </a:p>
          <a:p>
            <a:r>
              <a:rPr lang="en-US" b="1" dirty="0"/>
              <a:t>DL methods generally reconstruct peaks accurately</a:t>
            </a:r>
            <a:r>
              <a:rPr lang="en-US" dirty="0"/>
              <a:t>, classical do not.</a:t>
            </a:r>
          </a:p>
          <a:p>
            <a:r>
              <a:rPr lang="en-US" dirty="0">
                <a:solidFill>
                  <a:schemeClr val="bg1"/>
                </a:solidFill>
              </a:rPr>
              <a:t>BDC Transformer has the best performance</a:t>
            </a:r>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20</a:t>
            </a:fld>
            <a:endParaRPr lang="en-US"/>
          </a:p>
        </p:txBody>
      </p:sp>
      <p:sp>
        <p:nvSpPr>
          <p:cNvPr id="46" name="TextBox 45">
            <a:extLst>
              <a:ext uri="{FF2B5EF4-FFF2-40B4-BE49-F238E27FC236}">
                <a16:creationId xmlns:a16="http://schemas.microsoft.com/office/drawing/2014/main" id="{7C4FE1C8-F40B-3184-64D9-8FD8D1AB063E}"/>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pic>
        <p:nvPicPr>
          <p:cNvPr id="47" name="Picture 28">
            <a:extLst>
              <a:ext uri="{FF2B5EF4-FFF2-40B4-BE49-F238E27FC236}">
                <a16:creationId xmlns:a16="http://schemas.microsoft.com/office/drawing/2014/main" id="{88993221-82A6-744F-7019-32D40096B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9" t="38602" r="2412" b="37422"/>
          <a:stretch/>
        </p:blipFill>
        <p:spPr bwMode="auto">
          <a:xfrm>
            <a:off x="8492444" y="6579645"/>
            <a:ext cx="3350755" cy="15235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656ACBF-16C8-7E34-ED50-457C237B2209}"/>
              </a:ext>
            </a:extLst>
          </p:cNvPr>
          <p:cNvPicPr>
            <a:picLocks noChangeAspect="1"/>
          </p:cNvPicPr>
          <p:nvPr/>
        </p:nvPicPr>
        <p:blipFill rotWithShape="1">
          <a:blip r:embed="rId4"/>
          <a:srcRect r="26418"/>
          <a:stretch/>
        </p:blipFill>
        <p:spPr>
          <a:xfrm>
            <a:off x="8703772" y="773003"/>
            <a:ext cx="3324107" cy="5851148"/>
          </a:xfrm>
          <a:prstGeom prst="rect">
            <a:avLst/>
          </a:prstGeom>
        </p:spPr>
      </p:pic>
      <p:pic>
        <p:nvPicPr>
          <p:cNvPr id="72" name="Picture 71">
            <a:extLst>
              <a:ext uri="{FF2B5EF4-FFF2-40B4-BE49-F238E27FC236}">
                <a16:creationId xmlns:a16="http://schemas.microsoft.com/office/drawing/2014/main" id="{026C8E6F-87D2-BFF4-989D-DBC4DCDFEC6E}"/>
              </a:ext>
            </a:extLst>
          </p:cNvPr>
          <p:cNvPicPr>
            <a:picLocks noChangeAspect="1"/>
          </p:cNvPicPr>
          <p:nvPr/>
        </p:nvPicPr>
        <p:blipFill rotWithShape="1">
          <a:blip r:embed="rId5"/>
          <a:srcRect l="72764"/>
          <a:stretch/>
        </p:blipFill>
        <p:spPr>
          <a:xfrm>
            <a:off x="7634233" y="783889"/>
            <a:ext cx="1243714" cy="5806642"/>
          </a:xfrm>
          <a:prstGeom prst="rect">
            <a:avLst/>
          </a:prstGeom>
        </p:spPr>
      </p:pic>
      <p:pic>
        <p:nvPicPr>
          <p:cNvPr id="73" name="Picture 72">
            <a:extLst>
              <a:ext uri="{FF2B5EF4-FFF2-40B4-BE49-F238E27FC236}">
                <a16:creationId xmlns:a16="http://schemas.microsoft.com/office/drawing/2014/main" id="{0ED6068E-18B8-0487-EC30-451586462101}"/>
              </a:ext>
            </a:extLst>
          </p:cNvPr>
          <p:cNvPicPr>
            <a:picLocks noChangeAspect="1"/>
          </p:cNvPicPr>
          <p:nvPr/>
        </p:nvPicPr>
        <p:blipFill>
          <a:blip r:embed="rId6"/>
          <a:stretch>
            <a:fillRect/>
          </a:stretch>
        </p:blipFill>
        <p:spPr>
          <a:xfrm>
            <a:off x="1961602" y="4061964"/>
            <a:ext cx="4092031" cy="2733543"/>
          </a:xfrm>
          <a:prstGeom prst="rect">
            <a:avLst/>
          </a:prstGeom>
        </p:spPr>
      </p:pic>
      <p:sp>
        <p:nvSpPr>
          <p:cNvPr id="75" name="Title 3">
            <a:extLst>
              <a:ext uri="{FF2B5EF4-FFF2-40B4-BE49-F238E27FC236}">
                <a16:creationId xmlns:a16="http://schemas.microsoft.com/office/drawing/2014/main" id="{1CDCFF7F-EB3F-A7ED-E804-6055BD6BF402}"/>
              </a:ext>
            </a:extLst>
          </p:cNvPr>
          <p:cNvSpPr>
            <a:spLocks noGrp="1"/>
          </p:cNvSpPr>
          <p:nvPr>
            <p:ph type="title"/>
          </p:nvPr>
        </p:nvSpPr>
        <p:spPr>
          <a:xfrm>
            <a:off x="381000" y="200722"/>
            <a:ext cx="6760577" cy="1014761"/>
          </a:xfrm>
        </p:spPr>
        <p:txBody>
          <a:bodyPr>
            <a:normAutofit fontScale="90000"/>
          </a:bodyPr>
          <a:lstStyle/>
          <a:p>
            <a:r>
              <a:rPr lang="en-US" u="sng" dirty="0"/>
              <a:t>ECG</a:t>
            </a:r>
            <a:r>
              <a:rPr lang="en-US" dirty="0"/>
              <a:t> Imputation with </a:t>
            </a:r>
            <a:r>
              <a:rPr lang="en-US" u="sng" dirty="0"/>
              <a:t>Transient Loss and Cardiac Classification</a:t>
            </a:r>
          </a:p>
        </p:txBody>
      </p:sp>
      <p:sp>
        <p:nvSpPr>
          <p:cNvPr id="5" name="TextBox 4">
            <a:extLst>
              <a:ext uri="{FF2B5EF4-FFF2-40B4-BE49-F238E27FC236}">
                <a16:creationId xmlns:a16="http://schemas.microsoft.com/office/drawing/2014/main" id="{1DD6A339-0F8E-E627-1539-2528284CC436}"/>
              </a:ext>
            </a:extLst>
          </p:cNvPr>
          <p:cNvSpPr txBox="1"/>
          <p:nvPr/>
        </p:nvSpPr>
        <p:spPr>
          <a:xfrm>
            <a:off x="1502731" y="3562121"/>
            <a:ext cx="5009771" cy="369332"/>
          </a:xfrm>
          <a:prstGeom prst="rect">
            <a:avLst/>
          </a:prstGeom>
          <a:noFill/>
        </p:spPr>
        <p:txBody>
          <a:bodyPr wrap="square" rtlCol="0">
            <a:spAutoFit/>
          </a:bodyPr>
          <a:lstStyle/>
          <a:p>
            <a:pPr algn="ctr"/>
            <a:r>
              <a:rPr lang="en-US" dirty="0">
                <a:solidFill>
                  <a:srgbClr val="262626"/>
                </a:solidFill>
              </a:rPr>
              <a:t>Downstream Classification Results</a:t>
            </a:r>
          </a:p>
        </p:txBody>
      </p:sp>
      <p:sp>
        <p:nvSpPr>
          <p:cNvPr id="4" name="Rectangle 3">
            <a:extLst>
              <a:ext uri="{FF2B5EF4-FFF2-40B4-BE49-F238E27FC236}">
                <a16:creationId xmlns:a16="http://schemas.microsoft.com/office/drawing/2014/main" id="{300BEE88-D192-AEF6-1953-536490C7D185}"/>
              </a:ext>
            </a:extLst>
          </p:cNvPr>
          <p:cNvSpPr/>
          <p:nvPr/>
        </p:nvSpPr>
        <p:spPr>
          <a:xfrm>
            <a:off x="10579395" y="783889"/>
            <a:ext cx="361507" cy="40751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0988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EC317ABA-7A06-E062-34F8-AB9FE5CEE514}"/>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6864447" cy="4661440"/>
          </a:xfrm>
        </p:spPr>
        <p:txBody>
          <a:bodyPr>
            <a:normAutofit/>
          </a:bodyPr>
          <a:lstStyle/>
          <a:p>
            <a:r>
              <a:rPr lang="en-US" dirty="0"/>
              <a:t>Most similar to prior work (e.g. BRITS). All methods perform well.</a:t>
            </a:r>
          </a:p>
          <a:p>
            <a:r>
              <a:rPr lang="en-US" dirty="0"/>
              <a:t>DL methods generally reconstruct peaks accurately, </a:t>
            </a:r>
            <a:r>
              <a:rPr lang="en-US" b="1" dirty="0"/>
              <a:t>classical do not.</a:t>
            </a:r>
          </a:p>
          <a:p>
            <a:r>
              <a:rPr lang="en-US" dirty="0">
                <a:solidFill>
                  <a:schemeClr val="bg1"/>
                </a:solidFill>
              </a:rPr>
              <a:t>BDC Transformer has the best performance</a:t>
            </a:r>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21</a:t>
            </a:fld>
            <a:endParaRPr lang="en-US"/>
          </a:p>
        </p:txBody>
      </p:sp>
      <p:sp>
        <p:nvSpPr>
          <p:cNvPr id="46" name="TextBox 45">
            <a:extLst>
              <a:ext uri="{FF2B5EF4-FFF2-40B4-BE49-F238E27FC236}">
                <a16:creationId xmlns:a16="http://schemas.microsoft.com/office/drawing/2014/main" id="{7C4FE1C8-F40B-3184-64D9-8FD8D1AB063E}"/>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pic>
        <p:nvPicPr>
          <p:cNvPr id="47" name="Picture 28">
            <a:extLst>
              <a:ext uri="{FF2B5EF4-FFF2-40B4-BE49-F238E27FC236}">
                <a16:creationId xmlns:a16="http://schemas.microsoft.com/office/drawing/2014/main" id="{88993221-82A6-744F-7019-32D40096B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9" t="38602" r="2412" b="37422"/>
          <a:stretch/>
        </p:blipFill>
        <p:spPr bwMode="auto">
          <a:xfrm>
            <a:off x="8492444" y="6579645"/>
            <a:ext cx="3350755" cy="15235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656ACBF-16C8-7E34-ED50-457C237B2209}"/>
              </a:ext>
            </a:extLst>
          </p:cNvPr>
          <p:cNvPicPr>
            <a:picLocks noChangeAspect="1"/>
          </p:cNvPicPr>
          <p:nvPr/>
        </p:nvPicPr>
        <p:blipFill rotWithShape="1">
          <a:blip r:embed="rId4"/>
          <a:srcRect r="26418"/>
          <a:stretch/>
        </p:blipFill>
        <p:spPr>
          <a:xfrm>
            <a:off x="8703772" y="773003"/>
            <a:ext cx="3324107" cy="5851148"/>
          </a:xfrm>
          <a:prstGeom prst="rect">
            <a:avLst/>
          </a:prstGeom>
        </p:spPr>
      </p:pic>
      <p:pic>
        <p:nvPicPr>
          <p:cNvPr id="72" name="Picture 71">
            <a:extLst>
              <a:ext uri="{FF2B5EF4-FFF2-40B4-BE49-F238E27FC236}">
                <a16:creationId xmlns:a16="http://schemas.microsoft.com/office/drawing/2014/main" id="{026C8E6F-87D2-BFF4-989D-DBC4DCDFEC6E}"/>
              </a:ext>
            </a:extLst>
          </p:cNvPr>
          <p:cNvPicPr>
            <a:picLocks noChangeAspect="1"/>
          </p:cNvPicPr>
          <p:nvPr/>
        </p:nvPicPr>
        <p:blipFill rotWithShape="1">
          <a:blip r:embed="rId5"/>
          <a:srcRect l="72764"/>
          <a:stretch/>
        </p:blipFill>
        <p:spPr>
          <a:xfrm>
            <a:off x="7634233" y="783889"/>
            <a:ext cx="1243714" cy="5806642"/>
          </a:xfrm>
          <a:prstGeom prst="rect">
            <a:avLst/>
          </a:prstGeom>
        </p:spPr>
      </p:pic>
      <p:pic>
        <p:nvPicPr>
          <p:cNvPr id="73" name="Picture 72">
            <a:extLst>
              <a:ext uri="{FF2B5EF4-FFF2-40B4-BE49-F238E27FC236}">
                <a16:creationId xmlns:a16="http://schemas.microsoft.com/office/drawing/2014/main" id="{0ED6068E-18B8-0487-EC30-451586462101}"/>
              </a:ext>
            </a:extLst>
          </p:cNvPr>
          <p:cNvPicPr>
            <a:picLocks noChangeAspect="1"/>
          </p:cNvPicPr>
          <p:nvPr/>
        </p:nvPicPr>
        <p:blipFill>
          <a:blip r:embed="rId6"/>
          <a:stretch>
            <a:fillRect/>
          </a:stretch>
        </p:blipFill>
        <p:spPr>
          <a:xfrm>
            <a:off x="1961602" y="4061964"/>
            <a:ext cx="4092031" cy="2733543"/>
          </a:xfrm>
          <a:prstGeom prst="rect">
            <a:avLst/>
          </a:prstGeom>
        </p:spPr>
      </p:pic>
      <p:sp>
        <p:nvSpPr>
          <p:cNvPr id="75" name="Title 3">
            <a:extLst>
              <a:ext uri="{FF2B5EF4-FFF2-40B4-BE49-F238E27FC236}">
                <a16:creationId xmlns:a16="http://schemas.microsoft.com/office/drawing/2014/main" id="{1CDCFF7F-EB3F-A7ED-E804-6055BD6BF402}"/>
              </a:ext>
            </a:extLst>
          </p:cNvPr>
          <p:cNvSpPr>
            <a:spLocks noGrp="1"/>
          </p:cNvSpPr>
          <p:nvPr>
            <p:ph type="title"/>
          </p:nvPr>
        </p:nvSpPr>
        <p:spPr>
          <a:xfrm>
            <a:off x="381000" y="200722"/>
            <a:ext cx="6760577" cy="1014761"/>
          </a:xfrm>
        </p:spPr>
        <p:txBody>
          <a:bodyPr>
            <a:normAutofit fontScale="90000"/>
          </a:bodyPr>
          <a:lstStyle/>
          <a:p>
            <a:r>
              <a:rPr lang="en-US" u="sng" dirty="0"/>
              <a:t>ECG</a:t>
            </a:r>
            <a:r>
              <a:rPr lang="en-US" dirty="0"/>
              <a:t> Imputation with </a:t>
            </a:r>
            <a:r>
              <a:rPr lang="en-US" u="sng" dirty="0"/>
              <a:t>Transient Loss and Cardiac Classification</a:t>
            </a:r>
          </a:p>
        </p:txBody>
      </p:sp>
      <p:sp>
        <p:nvSpPr>
          <p:cNvPr id="5" name="TextBox 4">
            <a:extLst>
              <a:ext uri="{FF2B5EF4-FFF2-40B4-BE49-F238E27FC236}">
                <a16:creationId xmlns:a16="http://schemas.microsoft.com/office/drawing/2014/main" id="{1DD6A339-0F8E-E627-1539-2528284CC436}"/>
              </a:ext>
            </a:extLst>
          </p:cNvPr>
          <p:cNvSpPr txBox="1"/>
          <p:nvPr/>
        </p:nvSpPr>
        <p:spPr>
          <a:xfrm>
            <a:off x="1502731" y="3562121"/>
            <a:ext cx="5009771" cy="369332"/>
          </a:xfrm>
          <a:prstGeom prst="rect">
            <a:avLst/>
          </a:prstGeom>
          <a:noFill/>
        </p:spPr>
        <p:txBody>
          <a:bodyPr wrap="square" rtlCol="0">
            <a:spAutoFit/>
          </a:bodyPr>
          <a:lstStyle/>
          <a:p>
            <a:pPr algn="ctr"/>
            <a:r>
              <a:rPr lang="en-US" dirty="0">
                <a:solidFill>
                  <a:srgbClr val="262626"/>
                </a:solidFill>
              </a:rPr>
              <a:t>Downstream Classification Results</a:t>
            </a:r>
          </a:p>
        </p:txBody>
      </p:sp>
      <p:sp>
        <p:nvSpPr>
          <p:cNvPr id="4" name="Rectangle 3">
            <a:extLst>
              <a:ext uri="{FF2B5EF4-FFF2-40B4-BE49-F238E27FC236}">
                <a16:creationId xmlns:a16="http://schemas.microsoft.com/office/drawing/2014/main" id="{034ED9C8-BA9D-067F-0F53-47786D9AB85C}"/>
              </a:ext>
            </a:extLst>
          </p:cNvPr>
          <p:cNvSpPr/>
          <p:nvPr/>
        </p:nvSpPr>
        <p:spPr>
          <a:xfrm>
            <a:off x="10579395" y="4763385"/>
            <a:ext cx="361507" cy="186076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16223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32F2AB0-27E4-070F-5D14-83A8EED858BA}"/>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6971906" cy="4661440"/>
          </a:xfrm>
        </p:spPr>
        <p:txBody>
          <a:bodyPr>
            <a:normAutofit/>
          </a:bodyPr>
          <a:lstStyle/>
          <a:p>
            <a:r>
              <a:rPr lang="en-US" dirty="0"/>
              <a:t>Most similar to prior work (e.g. BRITS). All methods perform well.</a:t>
            </a:r>
          </a:p>
          <a:p>
            <a:r>
              <a:rPr lang="en-US" dirty="0"/>
              <a:t>DL methods generally reconstruct peaks accurately, classical do not.</a:t>
            </a:r>
          </a:p>
          <a:p>
            <a:r>
              <a:rPr lang="en-US" b="1" dirty="0"/>
              <a:t>BDC Transformer has the best performance</a:t>
            </a:r>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22</a:t>
            </a:fld>
            <a:endParaRPr lang="en-US"/>
          </a:p>
        </p:txBody>
      </p:sp>
      <p:sp>
        <p:nvSpPr>
          <p:cNvPr id="46" name="TextBox 45">
            <a:extLst>
              <a:ext uri="{FF2B5EF4-FFF2-40B4-BE49-F238E27FC236}">
                <a16:creationId xmlns:a16="http://schemas.microsoft.com/office/drawing/2014/main" id="{7C4FE1C8-F40B-3184-64D9-8FD8D1AB063E}"/>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pic>
        <p:nvPicPr>
          <p:cNvPr id="47" name="Picture 28">
            <a:extLst>
              <a:ext uri="{FF2B5EF4-FFF2-40B4-BE49-F238E27FC236}">
                <a16:creationId xmlns:a16="http://schemas.microsoft.com/office/drawing/2014/main" id="{88993221-82A6-744F-7019-32D40096BF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9" t="38602" r="2412" b="37422"/>
          <a:stretch/>
        </p:blipFill>
        <p:spPr bwMode="auto">
          <a:xfrm>
            <a:off x="8492444" y="6579645"/>
            <a:ext cx="3350755" cy="152350"/>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C656ACBF-16C8-7E34-ED50-457C237B2209}"/>
              </a:ext>
            </a:extLst>
          </p:cNvPr>
          <p:cNvPicPr>
            <a:picLocks noChangeAspect="1"/>
          </p:cNvPicPr>
          <p:nvPr/>
        </p:nvPicPr>
        <p:blipFill rotWithShape="1">
          <a:blip r:embed="rId4"/>
          <a:srcRect r="26418"/>
          <a:stretch/>
        </p:blipFill>
        <p:spPr>
          <a:xfrm>
            <a:off x="8703772" y="773003"/>
            <a:ext cx="3324107" cy="5851148"/>
          </a:xfrm>
          <a:prstGeom prst="rect">
            <a:avLst/>
          </a:prstGeom>
        </p:spPr>
      </p:pic>
      <p:pic>
        <p:nvPicPr>
          <p:cNvPr id="72" name="Picture 71">
            <a:extLst>
              <a:ext uri="{FF2B5EF4-FFF2-40B4-BE49-F238E27FC236}">
                <a16:creationId xmlns:a16="http://schemas.microsoft.com/office/drawing/2014/main" id="{026C8E6F-87D2-BFF4-989D-DBC4DCDFEC6E}"/>
              </a:ext>
            </a:extLst>
          </p:cNvPr>
          <p:cNvPicPr>
            <a:picLocks noChangeAspect="1"/>
          </p:cNvPicPr>
          <p:nvPr/>
        </p:nvPicPr>
        <p:blipFill rotWithShape="1">
          <a:blip r:embed="rId5"/>
          <a:srcRect l="72764"/>
          <a:stretch/>
        </p:blipFill>
        <p:spPr>
          <a:xfrm>
            <a:off x="7634233" y="783889"/>
            <a:ext cx="1243714" cy="5806642"/>
          </a:xfrm>
          <a:prstGeom prst="rect">
            <a:avLst/>
          </a:prstGeom>
        </p:spPr>
      </p:pic>
      <p:pic>
        <p:nvPicPr>
          <p:cNvPr id="73" name="Picture 72">
            <a:extLst>
              <a:ext uri="{FF2B5EF4-FFF2-40B4-BE49-F238E27FC236}">
                <a16:creationId xmlns:a16="http://schemas.microsoft.com/office/drawing/2014/main" id="{0ED6068E-18B8-0487-EC30-451586462101}"/>
              </a:ext>
            </a:extLst>
          </p:cNvPr>
          <p:cNvPicPr>
            <a:picLocks noChangeAspect="1"/>
          </p:cNvPicPr>
          <p:nvPr/>
        </p:nvPicPr>
        <p:blipFill>
          <a:blip r:embed="rId6"/>
          <a:stretch>
            <a:fillRect/>
          </a:stretch>
        </p:blipFill>
        <p:spPr>
          <a:xfrm>
            <a:off x="1961602" y="4061964"/>
            <a:ext cx="4092031" cy="2733543"/>
          </a:xfrm>
          <a:prstGeom prst="rect">
            <a:avLst/>
          </a:prstGeom>
        </p:spPr>
      </p:pic>
      <p:sp>
        <p:nvSpPr>
          <p:cNvPr id="75" name="Title 3">
            <a:extLst>
              <a:ext uri="{FF2B5EF4-FFF2-40B4-BE49-F238E27FC236}">
                <a16:creationId xmlns:a16="http://schemas.microsoft.com/office/drawing/2014/main" id="{1CDCFF7F-EB3F-A7ED-E804-6055BD6BF402}"/>
              </a:ext>
            </a:extLst>
          </p:cNvPr>
          <p:cNvSpPr>
            <a:spLocks noGrp="1"/>
          </p:cNvSpPr>
          <p:nvPr>
            <p:ph type="title"/>
          </p:nvPr>
        </p:nvSpPr>
        <p:spPr>
          <a:xfrm>
            <a:off x="381000" y="200722"/>
            <a:ext cx="6760577" cy="1014761"/>
          </a:xfrm>
        </p:spPr>
        <p:txBody>
          <a:bodyPr>
            <a:normAutofit fontScale="90000"/>
          </a:bodyPr>
          <a:lstStyle/>
          <a:p>
            <a:r>
              <a:rPr lang="en-US" u="sng" dirty="0"/>
              <a:t>ECG</a:t>
            </a:r>
            <a:r>
              <a:rPr lang="en-US" dirty="0"/>
              <a:t> Imputation with </a:t>
            </a:r>
            <a:r>
              <a:rPr lang="en-US" u="sng" dirty="0"/>
              <a:t>Transient Loss and Cardiac Classification</a:t>
            </a:r>
          </a:p>
        </p:txBody>
      </p:sp>
      <p:sp>
        <p:nvSpPr>
          <p:cNvPr id="5" name="TextBox 4">
            <a:extLst>
              <a:ext uri="{FF2B5EF4-FFF2-40B4-BE49-F238E27FC236}">
                <a16:creationId xmlns:a16="http://schemas.microsoft.com/office/drawing/2014/main" id="{1DD6A339-0F8E-E627-1539-2528284CC436}"/>
              </a:ext>
            </a:extLst>
          </p:cNvPr>
          <p:cNvSpPr txBox="1"/>
          <p:nvPr/>
        </p:nvSpPr>
        <p:spPr>
          <a:xfrm>
            <a:off x="1502731" y="3562121"/>
            <a:ext cx="5009771" cy="369332"/>
          </a:xfrm>
          <a:prstGeom prst="rect">
            <a:avLst/>
          </a:prstGeom>
          <a:noFill/>
        </p:spPr>
        <p:txBody>
          <a:bodyPr wrap="square" rtlCol="0">
            <a:spAutoFit/>
          </a:bodyPr>
          <a:lstStyle/>
          <a:p>
            <a:pPr algn="ctr"/>
            <a:r>
              <a:rPr lang="en-US" dirty="0">
                <a:solidFill>
                  <a:srgbClr val="262626"/>
                </a:solidFill>
              </a:rPr>
              <a:t>Downstream Classification Results</a:t>
            </a:r>
          </a:p>
        </p:txBody>
      </p:sp>
      <p:sp>
        <p:nvSpPr>
          <p:cNvPr id="4" name="Rectangle 3">
            <a:extLst>
              <a:ext uri="{FF2B5EF4-FFF2-40B4-BE49-F238E27FC236}">
                <a16:creationId xmlns:a16="http://schemas.microsoft.com/office/drawing/2014/main" id="{034ED9C8-BA9D-067F-0F53-47786D9AB85C}"/>
              </a:ext>
            </a:extLst>
          </p:cNvPr>
          <p:cNvSpPr/>
          <p:nvPr/>
        </p:nvSpPr>
        <p:spPr>
          <a:xfrm>
            <a:off x="7807495" y="773003"/>
            <a:ext cx="4220384" cy="7155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37546CF-72D8-19FD-47B1-721EE1C3B2C6}"/>
              </a:ext>
            </a:extLst>
          </p:cNvPr>
          <p:cNvSpPr/>
          <p:nvPr/>
        </p:nvSpPr>
        <p:spPr>
          <a:xfrm rot="1509463">
            <a:off x="3657590" y="4387412"/>
            <a:ext cx="1078084"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53E6330-4C4C-71E5-D650-75A9AA368671}"/>
              </a:ext>
            </a:extLst>
          </p:cNvPr>
          <p:cNvSpPr/>
          <p:nvPr/>
        </p:nvSpPr>
        <p:spPr>
          <a:xfrm rot="891201">
            <a:off x="2344027" y="4333978"/>
            <a:ext cx="903768" cy="36933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16578F7-46C0-530B-F7BB-1698013DB863}"/>
              </a:ext>
            </a:extLst>
          </p:cNvPr>
          <p:cNvSpPr/>
          <p:nvPr/>
        </p:nvSpPr>
        <p:spPr>
          <a:xfrm rot="1422075">
            <a:off x="4999326" y="4359191"/>
            <a:ext cx="1078084" cy="31890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997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1372B071-4FF8-197E-7C46-F11D325D454C}"/>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7253234" cy="4661440"/>
          </a:xfrm>
        </p:spPr>
        <p:txBody>
          <a:bodyPr>
            <a:normAutofit/>
          </a:bodyPr>
          <a:lstStyle/>
          <a:p>
            <a:r>
              <a:rPr lang="en-US" dirty="0"/>
              <a:t>Higher difficulty imputing across longer gaps</a:t>
            </a:r>
          </a:p>
          <a:p>
            <a:r>
              <a:rPr lang="en-US" dirty="0">
                <a:solidFill>
                  <a:schemeClr val="bg1"/>
                </a:solidFill>
              </a:rPr>
              <a:t>GAN methods </a:t>
            </a:r>
            <a:r>
              <a:rPr lang="en-US" b="1" dirty="0">
                <a:solidFill>
                  <a:schemeClr val="bg1"/>
                </a:solidFill>
              </a:rPr>
              <a:t>imitate</a:t>
            </a:r>
            <a:r>
              <a:rPr lang="en-US" dirty="0">
                <a:solidFill>
                  <a:schemeClr val="bg1"/>
                </a:solidFill>
              </a:rPr>
              <a:t> shape, but do </a:t>
            </a:r>
            <a:r>
              <a:rPr lang="en-US" b="1" dirty="0">
                <a:solidFill>
                  <a:schemeClr val="bg1"/>
                </a:solidFill>
              </a:rPr>
              <a:t>NOT reconstruct</a:t>
            </a:r>
            <a:r>
              <a:rPr lang="en-US" dirty="0">
                <a:solidFill>
                  <a:schemeClr val="bg1"/>
                </a:solidFill>
              </a:rPr>
              <a:t> specific form and rhythm</a:t>
            </a:r>
          </a:p>
          <a:p>
            <a:r>
              <a:rPr lang="en-US" dirty="0">
                <a:solidFill>
                  <a:schemeClr val="bg1"/>
                </a:solidFill>
              </a:rPr>
              <a:t>BDC has best performance, usually correct on morphology and frequently correct on timing</a:t>
            </a:r>
            <a:r>
              <a:rPr lang="en-US" dirty="0"/>
              <a:t>.</a:t>
            </a:r>
          </a:p>
          <a:p>
            <a:endParaRPr lang="en-US" dirty="0"/>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23</a:t>
            </a:fld>
            <a:endParaRPr lang="en-US"/>
          </a:p>
        </p:txBody>
      </p:sp>
      <p:sp>
        <p:nvSpPr>
          <p:cNvPr id="4" name="Title 3">
            <a:extLst>
              <a:ext uri="{FF2B5EF4-FFF2-40B4-BE49-F238E27FC236}">
                <a16:creationId xmlns:a16="http://schemas.microsoft.com/office/drawing/2014/main" id="{7B9B8237-828A-F4E2-7C48-E9902B577B6D}"/>
              </a:ext>
            </a:extLst>
          </p:cNvPr>
          <p:cNvSpPr>
            <a:spLocks noGrp="1"/>
          </p:cNvSpPr>
          <p:nvPr>
            <p:ph type="title"/>
          </p:nvPr>
        </p:nvSpPr>
        <p:spPr>
          <a:xfrm>
            <a:off x="381000" y="200722"/>
            <a:ext cx="6760577" cy="1014761"/>
          </a:xfrm>
        </p:spPr>
        <p:txBody>
          <a:bodyPr>
            <a:normAutofit fontScale="90000"/>
          </a:bodyPr>
          <a:lstStyle/>
          <a:p>
            <a:r>
              <a:rPr lang="en-US" dirty="0"/>
              <a:t>ECG Imputation with </a:t>
            </a:r>
            <a:r>
              <a:rPr lang="en-US" u="sng" dirty="0"/>
              <a:t>Extended Loss </a:t>
            </a:r>
            <a:r>
              <a:rPr lang="en-US" dirty="0"/>
              <a:t>and Cardiac Classification</a:t>
            </a:r>
          </a:p>
        </p:txBody>
      </p:sp>
      <p:sp>
        <p:nvSpPr>
          <p:cNvPr id="9" name="TextBox 8">
            <a:extLst>
              <a:ext uri="{FF2B5EF4-FFF2-40B4-BE49-F238E27FC236}">
                <a16:creationId xmlns:a16="http://schemas.microsoft.com/office/drawing/2014/main" id="{3CA97388-E72D-496C-140D-41FCBA357318}"/>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pic>
        <p:nvPicPr>
          <p:cNvPr id="11" name="Picture 10">
            <a:extLst>
              <a:ext uri="{FF2B5EF4-FFF2-40B4-BE49-F238E27FC236}">
                <a16:creationId xmlns:a16="http://schemas.microsoft.com/office/drawing/2014/main" id="{A9ED50E3-B125-4B19-54C2-2F4CA2D61E80}"/>
              </a:ext>
            </a:extLst>
          </p:cNvPr>
          <p:cNvPicPr>
            <a:picLocks noChangeAspect="1"/>
          </p:cNvPicPr>
          <p:nvPr/>
        </p:nvPicPr>
        <p:blipFill rotWithShape="1">
          <a:blip r:embed="rId3"/>
          <a:srcRect l="72764"/>
          <a:stretch/>
        </p:blipFill>
        <p:spPr>
          <a:xfrm>
            <a:off x="7634233" y="783889"/>
            <a:ext cx="1243714" cy="5806642"/>
          </a:xfrm>
          <a:prstGeom prst="rect">
            <a:avLst/>
          </a:prstGeom>
        </p:spPr>
      </p:pic>
      <p:sp>
        <p:nvSpPr>
          <p:cNvPr id="13" name="TextBox 12">
            <a:extLst>
              <a:ext uri="{FF2B5EF4-FFF2-40B4-BE49-F238E27FC236}">
                <a16:creationId xmlns:a16="http://schemas.microsoft.com/office/drawing/2014/main" id="{5C0E60F6-C86A-FDBD-0276-CFC688403301}"/>
              </a:ext>
            </a:extLst>
          </p:cNvPr>
          <p:cNvSpPr txBox="1"/>
          <p:nvPr/>
        </p:nvSpPr>
        <p:spPr>
          <a:xfrm>
            <a:off x="1502731" y="3562121"/>
            <a:ext cx="5009771" cy="369332"/>
          </a:xfrm>
          <a:prstGeom prst="rect">
            <a:avLst/>
          </a:prstGeom>
          <a:noFill/>
        </p:spPr>
        <p:txBody>
          <a:bodyPr wrap="square" rtlCol="0">
            <a:spAutoFit/>
          </a:bodyPr>
          <a:lstStyle/>
          <a:p>
            <a:pPr algn="ctr"/>
            <a:r>
              <a:rPr lang="en-US" dirty="0">
                <a:solidFill>
                  <a:srgbClr val="262626"/>
                </a:solidFill>
              </a:rPr>
              <a:t>Downstream Classification Results</a:t>
            </a:r>
          </a:p>
        </p:txBody>
      </p:sp>
      <p:pic>
        <p:nvPicPr>
          <p:cNvPr id="14" name="Picture 28">
            <a:extLst>
              <a:ext uri="{FF2B5EF4-FFF2-40B4-BE49-F238E27FC236}">
                <a16:creationId xmlns:a16="http://schemas.microsoft.com/office/drawing/2014/main" id="{C4817F1B-CE3C-545C-783C-0F2CBF0B06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9" t="38602" r="2412" b="37422"/>
          <a:stretch/>
        </p:blipFill>
        <p:spPr bwMode="auto">
          <a:xfrm>
            <a:off x="8492444" y="6579645"/>
            <a:ext cx="3350755" cy="1523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7DFBF25-4753-1F3A-6C0D-5AFF5A3D92E5}"/>
              </a:ext>
            </a:extLst>
          </p:cNvPr>
          <p:cNvPicPr>
            <a:picLocks noChangeAspect="1"/>
          </p:cNvPicPr>
          <p:nvPr/>
        </p:nvPicPr>
        <p:blipFill>
          <a:blip r:embed="rId5"/>
          <a:stretch>
            <a:fillRect/>
          </a:stretch>
        </p:blipFill>
        <p:spPr>
          <a:xfrm>
            <a:off x="8703772" y="826506"/>
            <a:ext cx="3204336" cy="5719519"/>
          </a:xfrm>
          <a:prstGeom prst="rect">
            <a:avLst/>
          </a:prstGeom>
        </p:spPr>
      </p:pic>
      <p:pic>
        <p:nvPicPr>
          <p:cNvPr id="18" name="Picture 17">
            <a:extLst>
              <a:ext uri="{FF2B5EF4-FFF2-40B4-BE49-F238E27FC236}">
                <a16:creationId xmlns:a16="http://schemas.microsoft.com/office/drawing/2014/main" id="{C178E0A7-D719-73B2-483E-94E053AA73D4}"/>
              </a:ext>
            </a:extLst>
          </p:cNvPr>
          <p:cNvPicPr>
            <a:picLocks noChangeAspect="1"/>
          </p:cNvPicPr>
          <p:nvPr/>
        </p:nvPicPr>
        <p:blipFill>
          <a:blip r:embed="rId6"/>
          <a:stretch>
            <a:fillRect/>
          </a:stretch>
        </p:blipFill>
        <p:spPr>
          <a:xfrm>
            <a:off x="1961602" y="4061964"/>
            <a:ext cx="4092031" cy="2733543"/>
          </a:xfrm>
          <a:prstGeom prst="rect">
            <a:avLst/>
          </a:prstGeom>
        </p:spPr>
      </p:pic>
    </p:spTree>
    <p:extLst>
      <p:ext uri="{BB962C8B-B14F-4D97-AF65-F5344CB8AC3E}">
        <p14:creationId xmlns:p14="http://schemas.microsoft.com/office/powerpoint/2010/main" val="2528068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49871BB-B480-74C6-5C67-D6B3935D2BFB}"/>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7253234" cy="4661440"/>
          </a:xfrm>
        </p:spPr>
        <p:txBody>
          <a:bodyPr>
            <a:normAutofit/>
          </a:bodyPr>
          <a:lstStyle/>
          <a:p>
            <a:r>
              <a:rPr lang="en-US" dirty="0"/>
              <a:t>Higher difficulty imputing across longer gaps</a:t>
            </a:r>
          </a:p>
          <a:p>
            <a:r>
              <a:rPr lang="en-US" b="1" dirty="0"/>
              <a:t>GAN</a:t>
            </a:r>
            <a:r>
              <a:rPr lang="en-US" dirty="0"/>
              <a:t> methods </a:t>
            </a:r>
            <a:r>
              <a:rPr lang="en-US" b="1" dirty="0"/>
              <a:t>imitate</a:t>
            </a:r>
            <a:r>
              <a:rPr lang="en-US" dirty="0"/>
              <a:t> shape, but do </a:t>
            </a:r>
            <a:r>
              <a:rPr lang="en-US" b="1" dirty="0"/>
              <a:t>NOT reconstruct</a:t>
            </a:r>
            <a:r>
              <a:rPr lang="en-US" dirty="0"/>
              <a:t> specific form and rhythm</a:t>
            </a:r>
          </a:p>
          <a:p>
            <a:r>
              <a:rPr lang="en-US" dirty="0">
                <a:solidFill>
                  <a:schemeClr val="bg1"/>
                </a:solidFill>
              </a:rPr>
              <a:t>BDC has best performance, usually correct on morphology and frequently correct on timing.</a:t>
            </a:r>
          </a:p>
          <a:p>
            <a:endParaRPr lang="en-US" dirty="0"/>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24</a:t>
            </a:fld>
            <a:endParaRPr lang="en-US"/>
          </a:p>
        </p:txBody>
      </p:sp>
      <p:sp>
        <p:nvSpPr>
          <p:cNvPr id="4" name="Title 3">
            <a:extLst>
              <a:ext uri="{FF2B5EF4-FFF2-40B4-BE49-F238E27FC236}">
                <a16:creationId xmlns:a16="http://schemas.microsoft.com/office/drawing/2014/main" id="{7B9B8237-828A-F4E2-7C48-E9902B577B6D}"/>
              </a:ext>
            </a:extLst>
          </p:cNvPr>
          <p:cNvSpPr>
            <a:spLocks noGrp="1"/>
          </p:cNvSpPr>
          <p:nvPr>
            <p:ph type="title"/>
          </p:nvPr>
        </p:nvSpPr>
        <p:spPr>
          <a:xfrm>
            <a:off x="381000" y="200722"/>
            <a:ext cx="6760577" cy="1014761"/>
          </a:xfrm>
        </p:spPr>
        <p:txBody>
          <a:bodyPr>
            <a:normAutofit fontScale="90000"/>
          </a:bodyPr>
          <a:lstStyle/>
          <a:p>
            <a:r>
              <a:rPr lang="en-US" dirty="0"/>
              <a:t>ECG Imputation with </a:t>
            </a:r>
            <a:r>
              <a:rPr lang="en-US" u="sng" dirty="0"/>
              <a:t>Extended Loss </a:t>
            </a:r>
            <a:r>
              <a:rPr lang="en-US" dirty="0"/>
              <a:t>and Cardiac Classification</a:t>
            </a:r>
          </a:p>
        </p:txBody>
      </p:sp>
      <p:sp>
        <p:nvSpPr>
          <p:cNvPr id="9" name="TextBox 8">
            <a:extLst>
              <a:ext uri="{FF2B5EF4-FFF2-40B4-BE49-F238E27FC236}">
                <a16:creationId xmlns:a16="http://schemas.microsoft.com/office/drawing/2014/main" id="{3CA97388-E72D-496C-140D-41FCBA357318}"/>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pic>
        <p:nvPicPr>
          <p:cNvPr id="11" name="Picture 10">
            <a:extLst>
              <a:ext uri="{FF2B5EF4-FFF2-40B4-BE49-F238E27FC236}">
                <a16:creationId xmlns:a16="http://schemas.microsoft.com/office/drawing/2014/main" id="{A9ED50E3-B125-4B19-54C2-2F4CA2D61E80}"/>
              </a:ext>
            </a:extLst>
          </p:cNvPr>
          <p:cNvPicPr>
            <a:picLocks noChangeAspect="1"/>
          </p:cNvPicPr>
          <p:nvPr/>
        </p:nvPicPr>
        <p:blipFill rotWithShape="1">
          <a:blip r:embed="rId3"/>
          <a:srcRect l="72764"/>
          <a:stretch/>
        </p:blipFill>
        <p:spPr>
          <a:xfrm>
            <a:off x="7634233" y="783889"/>
            <a:ext cx="1243714" cy="5806642"/>
          </a:xfrm>
          <a:prstGeom prst="rect">
            <a:avLst/>
          </a:prstGeom>
        </p:spPr>
      </p:pic>
      <p:sp>
        <p:nvSpPr>
          <p:cNvPr id="13" name="TextBox 12">
            <a:extLst>
              <a:ext uri="{FF2B5EF4-FFF2-40B4-BE49-F238E27FC236}">
                <a16:creationId xmlns:a16="http://schemas.microsoft.com/office/drawing/2014/main" id="{5C0E60F6-C86A-FDBD-0276-CFC688403301}"/>
              </a:ext>
            </a:extLst>
          </p:cNvPr>
          <p:cNvSpPr txBox="1"/>
          <p:nvPr/>
        </p:nvSpPr>
        <p:spPr>
          <a:xfrm>
            <a:off x="1502731" y="3562121"/>
            <a:ext cx="5009771" cy="369332"/>
          </a:xfrm>
          <a:prstGeom prst="rect">
            <a:avLst/>
          </a:prstGeom>
          <a:noFill/>
        </p:spPr>
        <p:txBody>
          <a:bodyPr wrap="square" rtlCol="0">
            <a:spAutoFit/>
          </a:bodyPr>
          <a:lstStyle/>
          <a:p>
            <a:pPr algn="ctr"/>
            <a:r>
              <a:rPr lang="en-US" dirty="0">
                <a:solidFill>
                  <a:srgbClr val="262626"/>
                </a:solidFill>
              </a:rPr>
              <a:t>Downstream Classification Results</a:t>
            </a:r>
          </a:p>
        </p:txBody>
      </p:sp>
      <p:pic>
        <p:nvPicPr>
          <p:cNvPr id="14" name="Picture 28">
            <a:extLst>
              <a:ext uri="{FF2B5EF4-FFF2-40B4-BE49-F238E27FC236}">
                <a16:creationId xmlns:a16="http://schemas.microsoft.com/office/drawing/2014/main" id="{C4817F1B-CE3C-545C-783C-0F2CBF0B06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9" t="38602" r="2412" b="37422"/>
          <a:stretch/>
        </p:blipFill>
        <p:spPr bwMode="auto">
          <a:xfrm>
            <a:off x="8492444" y="6579645"/>
            <a:ext cx="3350755" cy="1523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7DFBF25-4753-1F3A-6C0D-5AFF5A3D92E5}"/>
              </a:ext>
            </a:extLst>
          </p:cNvPr>
          <p:cNvPicPr>
            <a:picLocks noChangeAspect="1"/>
          </p:cNvPicPr>
          <p:nvPr/>
        </p:nvPicPr>
        <p:blipFill>
          <a:blip r:embed="rId5"/>
          <a:stretch>
            <a:fillRect/>
          </a:stretch>
        </p:blipFill>
        <p:spPr>
          <a:xfrm>
            <a:off x="8703772" y="826506"/>
            <a:ext cx="3204336" cy="5719519"/>
          </a:xfrm>
          <a:prstGeom prst="rect">
            <a:avLst/>
          </a:prstGeom>
        </p:spPr>
      </p:pic>
      <p:pic>
        <p:nvPicPr>
          <p:cNvPr id="18" name="Picture 17">
            <a:extLst>
              <a:ext uri="{FF2B5EF4-FFF2-40B4-BE49-F238E27FC236}">
                <a16:creationId xmlns:a16="http://schemas.microsoft.com/office/drawing/2014/main" id="{C178E0A7-D719-73B2-483E-94E053AA73D4}"/>
              </a:ext>
            </a:extLst>
          </p:cNvPr>
          <p:cNvPicPr>
            <a:picLocks noChangeAspect="1"/>
          </p:cNvPicPr>
          <p:nvPr/>
        </p:nvPicPr>
        <p:blipFill>
          <a:blip r:embed="rId6"/>
          <a:stretch>
            <a:fillRect/>
          </a:stretch>
        </p:blipFill>
        <p:spPr>
          <a:xfrm>
            <a:off x="1961602" y="4061964"/>
            <a:ext cx="4092031" cy="2733543"/>
          </a:xfrm>
          <a:prstGeom prst="rect">
            <a:avLst/>
          </a:prstGeom>
        </p:spPr>
      </p:pic>
      <p:sp>
        <p:nvSpPr>
          <p:cNvPr id="5" name="Rectangle 4">
            <a:extLst>
              <a:ext uri="{FF2B5EF4-FFF2-40B4-BE49-F238E27FC236}">
                <a16:creationId xmlns:a16="http://schemas.microsoft.com/office/drawing/2014/main" id="{99808904-D177-67DC-9D59-2E39F4483B1B}"/>
              </a:ext>
            </a:extLst>
          </p:cNvPr>
          <p:cNvSpPr/>
          <p:nvPr/>
        </p:nvSpPr>
        <p:spPr>
          <a:xfrm>
            <a:off x="7687724" y="3071222"/>
            <a:ext cx="4220384" cy="1213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9111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664994BB-89F9-6F54-8EFC-1AA57B822994}"/>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7253234" cy="4661440"/>
          </a:xfrm>
        </p:spPr>
        <p:txBody>
          <a:bodyPr>
            <a:normAutofit/>
          </a:bodyPr>
          <a:lstStyle/>
          <a:p>
            <a:r>
              <a:rPr lang="en-US" dirty="0"/>
              <a:t>Higher difficulty imputing across longer gaps</a:t>
            </a:r>
          </a:p>
          <a:p>
            <a:r>
              <a:rPr lang="en-US" dirty="0"/>
              <a:t>GAN methods imitate shape, but do NOT reconstruct specific form and rhythm</a:t>
            </a:r>
          </a:p>
          <a:p>
            <a:r>
              <a:rPr lang="en-US" b="1" dirty="0"/>
              <a:t>BDC has best performance in Rhythm and Form, but suffers in the Diagnostic labels</a:t>
            </a:r>
          </a:p>
          <a:p>
            <a:endParaRPr lang="en-US" dirty="0"/>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25</a:t>
            </a:fld>
            <a:endParaRPr lang="en-US"/>
          </a:p>
        </p:txBody>
      </p:sp>
      <p:sp>
        <p:nvSpPr>
          <p:cNvPr id="4" name="Title 3">
            <a:extLst>
              <a:ext uri="{FF2B5EF4-FFF2-40B4-BE49-F238E27FC236}">
                <a16:creationId xmlns:a16="http://schemas.microsoft.com/office/drawing/2014/main" id="{7B9B8237-828A-F4E2-7C48-E9902B577B6D}"/>
              </a:ext>
            </a:extLst>
          </p:cNvPr>
          <p:cNvSpPr>
            <a:spLocks noGrp="1"/>
          </p:cNvSpPr>
          <p:nvPr>
            <p:ph type="title"/>
          </p:nvPr>
        </p:nvSpPr>
        <p:spPr>
          <a:xfrm>
            <a:off x="381000" y="200722"/>
            <a:ext cx="6760577" cy="1014761"/>
          </a:xfrm>
        </p:spPr>
        <p:txBody>
          <a:bodyPr>
            <a:normAutofit fontScale="90000"/>
          </a:bodyPr>
          <a:lstStyle/>
          <a:p>
            <a:r>
              <a:rPr lang="en-US" dirty="0"/>
              <a:t>ECG Imputation with </a:t>
            </a:r>
            <a:r>
              <a:rPr lang="en-US" u="sng" dirty="0"/>
              <a:t>Extended Loss </a:t>
            </a:r>
            <a:r>
              <a:rPr lang="en-US" dirty="0"/>
              <a:t>and Cardiac Classification</a:t>
            </a:r>
          </a:p>
        </p:txBody>
      </p:sp>
      <p:sp>
        <p:nvSpPr>
          <p:cNvPr id="9" name="TextBox 8">
            <a:extLst>
              <a:ext uri="{FF2B5EF4-FFF2-40B4-BE49-F238E27FC236}">
                <a16:creationId xmlns:a16="http://schemas.microsoft.com/office/drawing/2014/main" id="{3CA97388-E72D-496C-140D-41FCBA357318}"/>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pic>
        <p:nvPicPr>
          <p:cNvPr id="11" name="Picture 10">
            <a:extLst>
              <a:ext uri="{FF2B5EF4-FFF2-40B4-BE49-F238E27FC236}">
                <a16:creationId xmlns:a16="http://schemas.microsoft.com/office/drawing/2014/main" id="{A9ED50E3-B125-4B19-54C2-2F4CA2D61E80}"/>
              </a:ext>
            </a:extLst>
          </p:cNvPr>
          <p:cNvPicPr>
            <a:picLocks noChangeAspect="1"/>
          </p:cNvPicPr>
          <p:nvPr/>
        </p:nvPicPr>
        <p:blipFill rotWithShape="1">
          <a:blip r:embed="rId3"/>
          <a:srcRect l="72764"/>
          <a:stretch/>
        </p:blipFill>
        <p:spPr>
          <a:xfrm>
            <a:off x="7634233" y="783889"/>
            <a:ext cx="1243714" cy="5806642"/>
          </a:xfrm>
          <a:prstGeom prst="rect">
            <a:avLst/>
          </a:prstGeom>
        </p:spPr>
      </p:pic>
      <p:sp>
        <p:nvSpPr>
          <p:cNvPr id="13" name="TextBox 12">
            <a:extLst>
              <a:ext uri="{FF2B5EF4-FFF2-40B4-BE49-F238E27FC236}">
                <a16:creationId xmlns:a16="http://schemas.microsoft.com/office/drawing/2014/main" id="{5C0E60F6-C86A-FDBD-0276-CFC688403301}"/>
              </a:ext>
            </a:extLst>
          </p:cNvPr>
          <p:cNvSpPr txBox="1"/>
          <p:nvPr/>
        </p:nvSpPr>
        <p:spPr>
          <a:xfrm>
            <a:off x="1502731" y="3562121"/>
            <a:ext cx="5009771" cy="369332"/>
          </a:xfrm>
          <a:prstGeom prst="rect">
            <a:avLst/>
          </a:prstGeom>
          <a:noFill/>
        </p:spPr>
        <p:txBody>
          <a:bodyPr wrap="square" rtlCol="0">
            <a:spAutoFit/>
          </a:bodyPr>
          <a:lstStyle/>
          <a:p>
            <a:pPr algn="ctr"/>
            <a:r>
              <a:rPr lang="en-US" dirty="0">
                <a:solidFill>
                  <a:srgbClr val="262626"/>
                </a:solidFill>
              </a:rPr>
              <a:t>Downstream Classification Results</a:t>
            </a:r>
          </a:p>
        </p:txBody>
      </p:sp>
      <p:pic>
        <p:nvPicPr>
          <p:cNvPr id="14" name="Picture 28">
            <a:extLst>
              <a:ext uri="{FF2B5EF4-FFF2-40B4-BE49-F238E27FC236}">
                <a16:creationId xmlns:a16="http://schemas.microsoft.com/office/drawing/2014/main" id="{C4817F1B-CE3C-545C-783C-0F2CBF0B068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9" t="38602" r="2412" b="37422"/>
          <a:stretch/>
        </p:blipFill>
        <p:spPr bwMode="auto">
          <a:xfrm>
            <a:off x="8492444" y="6579645"/>
            <a:ext cx="3350755" cy="1523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7DFBF25-4753-1F3A-6C0D-5AFF5A3D92E5}"/>
              </a:ext>
            </a:extLst>
          </p:cNvPr>
          <p:cNvPicPr>
            <a:picLocks noChangeAspect="1"/>
          </p:cNvPicPr>
          <p:nvPr/>
        </p:nvPicPr>
        <p:blipFill>
          <a:blip r:embed="rId5"/>
          <a:stretch>
            <a:fillRect/>
          </a:stretch>
        </p:blipFill>
        <p:spPr>
          <a:xfrm>
            <a:off x="8703772" y="826506"/>
            <a:ext cx="3204336" cy="5719519"/>
          </a:xfrm>
          <a:prstGeom prst="rect">
            <a:avLst/>
          </a:prstGeom>
        </p:spPr>
      </p:pic>
      <p:pic>
        <p:nvPicPr>
          <p:cNvPr id="18" name="Picture 17">
            <a:extLst>
              <a:ext uri="{FF2B5EF4-FFF2-40B4-BE49-F238E27FC236}">
                <a16:creationId xmlns:a16="http://schemas.microsoft.com/office/drawing/2014/main" id="{C178E0A7-D719-73B2-483E-94E053AA73D4}"/>
              </a:ext>
            </a:extLst>
          </p:cNvPr>
          <p:cNvPicPr>
            <a:picLocks noChangeAspect="1"/>
          </p:cNvPicPr>
          <p:nvPr/>
        </p:nvPicPr>
        <p:blipFill>
          <a:blip r:embed="rId6"/>
          <a:stretch>
            <a:fillRect/>
          </a:stretch>
        </p:blipFill>
        <p:spPr>
          <a:xfrm>
            <a:off x="1961602" y="4061964"/>
            <a:ext cx="4092031" cy="2733543"/>
          </a:xfrm>
          <a:prstGeom prst="rect">
            <a:avLst/>
          </a:prstGeom>
        </p:spPr>
      </p:pic>
      <p:sp>
        <p:nvSpPr>
          <p:cNvPr id="5" name="Rectangle 4">
            <a:extLst>
              <a:ext uri="{FF2B5EF4-FFF2-40B4-BE49-F238E27FC236}">
                <a16:creationId xmlns:a16="http://schemas.microsoft.com/office/drawing/2014/main" id="{99808904-D177-67DC-9D59-2E39F4483B1B}"/>
              </a:ext>
            </a:extLst>
          </p:cNvPr>
          <p:cNvSpPr/>
          <p:nvPr/>
        </p:nvSpPr>
        <p:spPr>
          <a:xfrm>
            <a:off x="7698741" y="767773"/>
            <a:ext cx="4220384" cy="6888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55D2F6A-574B-8E57-E888-9594D6CE60F7}"/>
              </a:ext>
            </a:extLst>
          </p:cNvPr>
          <p:cNvSpPr/>
          <p:nvPr/>
        </p:nvSpPr>
        <p:spPr>
          <a:xfrm rot="2432457">
            <a:off x="2093116" y="4641413"/>
            <a:ext cx="1453359" cy="4476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531564-E773-FFF0-B212-290D015A7EC0}"/>
              </a:ext>
            </a:extLst>
          </p:cNvPr>
          <p:cNvSpPr/>
          <p:nvPr/>
        </p:nvSpPr>
        <p:spPr>
          <a:xfrm rot="3409445">
            <a:off x="3434419" y="4971449"/>
            <a:ext cx="1453359" cy="4289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9B12EF7-5D9D-3027-4D7B-AB9D734462B0}"/>
              </a:ext>
            </a:extLst>
          </p:cNvPr>
          <p:cNvSpPr/>
          <p:nvPr/>
        </p:nvSpPr>
        <p:spPr>
          <a:xfrm rot="3875710">
            <a:off x="4562545" y="5019188"/>
            <a:ext cx="1889972" cy="41491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221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3CD82405-FE42-AD86-FBD7-67C8563C2DC8}"/>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6864447" cy="4661440"/>
          </a:xfrm>
        </p:spPr>
        <p:txBody>
          <a:bodyPr>
            <a:normAutofit/>
          </a:bodyPr>
          <a:lstStyle/>
          <a:p>
            <a:r>
              <a:rPr lang="en-US" sz="2600" dirty="0"/>
              <a:t>Very long 5-minute signals (30,000 time points) with real ECG mHealth missingness</a:t>
            </a:r>
          </a:p>
          <a:p>
            <a:pPr lvl="1"/>
            <a:r>
              <a:rPr lang="en-US" dirty="0"/>
              <a:t>All methods perform </a:t>
            </a:r>
            <a:r>
              <a:rPr lang="en-US" b="1" dirty="0"/>
              <a:t>poorly over longer missingness gaps </a:t>
            </a:r>
            <a:r>
              <a:rPr lang="en-US" dirty="0"/>
              <a:t>(e.g. &gt; 1 minute)</a:t>
            </a:r>
          </a:p>
          <a:p>
            <a:pPr lvl="1"/>
            <a:r>
              <a:rPr lang="en-US" dirty="0">
                <a:solidFill>
                  <a:schemeClr val="bg1"/>
                </a:solidFill>
              </a:rPr>
              <a:t>FFT and BDC are the best for reconstructing rhythm of heartbeats</a:t>
            </a:r>
          </a:p>
          <a:p>
            <a:pPr lvl="1"/>
            <a:r>
              <a:rPr lang="en-US" dirty="0">
                <a:solidFill>
                  <a:schemeClr val="bg1"/>
                </a:solidFill>
              </a:rPr>
              <a:t>BDC performs best overall</a:t>
            </a:r>
          </a:p>
          <a:p>
            <a:pPr lvl="1"/>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26</a:t>
            </a:fld>
            <a:endParaRPr lang="en-US"/>
          </a:p>
        </p:txBody>
      </p:sp>
      <p:sp>
        <p:nvSpPr>
          <p:cNvPr id="4" name="Title 3">
            <a:extLst>
              <a:ext uri="{FF2B5EF4-FFF2-40B4-BE49-F238E27FC236}">
                <a16:creationId xmlns:a16="http://schemas.microsoft.com/office/drawing/2014/main" id="{7B9B8237-828A-F4E2-7C48-E9902B577B6D}"/>
              </a:ext>
            </a:extLst>
          </p:cNvPr>
          <p:cNvSpPr>
            <a:spLocks noGrp="1"/>
          </p:cNvSpPr>
          <p:nvPr>
            <p:ph type="title"/>
          </p:nvPr>
        </p:nvSpPr>
        <p:spPr>
          <a:xfrm>
            <a:off x="381000" y="200722"/>
            <a:ext cx="6760577" cy="1014761"/>
          </a:xfrm>
        </p:spPr>
        <p:txBody>
          <a:bodyPr>
            <a:noAutofit/>
          </a:bodyPr>
          <a:lstStyle/>
          <a:p>
            <a:r>
              <a:rPr lang="en-US" sz="2800" dirty="0"/>
              <a:t>ECG Imputation with </a:t>
            </a:r>
            <a:r>
              <a:rPr lang="en-US" sz="2800" u="sng" dirty="0"/>
              <a:t>Extracted mHealth Missingness and Heartbeat Detection</a:t>
            </a:r>
          </a:p>
        </p:txBody>
      </p:sp>
      <p:pic>
        <p:nvPicPr>
          <p:cNvPr id="9" name="Picture 8">
            <a:extLst>
              <a:ext uri="{FF2B5EF4-FFF2-40B4-BE49-F238E27FC236}">
                <a16:creationId xmlns:a16="http://schemas.microsoft.com/office/drawing/2014/main" id="{950DE9BD-B726-6691-E08A-EF3273A23B15}"/>
              </a:ext>
            </a:extLst>
          </p:cNvPr>
          <p:cNvPicPr>
            <a:picLocks noChangeAspect="1"/>
          </p:cNvPicPr>
          <p:nvPr/>
        </p:nvPicPr>
        <p:blipFill rotWithShape="1">
          <a:blip r:embed="rId3"/>
          <a:srcRect r="42235"/>
          <a:stretch/>
        </p:blipFill>
        <p:spPr>
          <a:xfrm>
            <a:off x="1697841" y="4213145"/>
            <a:ext cx="4488952" cy="2541407"/>
          </a:xfrm>
          <a:prstGeom prst="rect">
            <a:avLst/>
          </a:prstGeom>
        </p:spPr>
      </p:pic>
      <p:sp>
        <p:nvSpPr>
          <p:cNvPr id="10" name="TextBox 9">
            <a:extLst>
              <a:ext uri="{FF2B5EF4-FFF2-40B4-BE49-F238E27FC236}">
                <a16:creationId xmlns:a16="http://schemas.microsoft.com/office/drawing/2014/main" id="{7C1039C8-A51F-04B3-6B4E-806D4FA5A5F0}"/>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sp>
        <p:nvSpPr>
          <p:cNvPr id="11" name="TextBox 10">
            <a:extLst>
              <a:ext uri="{FF2B5EF4-FFF2-40B4-BE49-F238E27FC236}">
                <a16:creationId xmlns:a16="http://schemas.microsoft.com/office/drawing/2014/main" id="{CB427755-8300-C490-42BA-CAB2F8F32097}"/>
              </a:ext>
            </a:extLst>
          </p:cNvPr>
          <p:cNvSpPr txBox="1"/>
          <p:nvPr/>
        </p:nvSpPr>
        <p:spPr>
          <a:xfrm>
            <a:off x="1630514" y="3843813"/>
            <a:ext cx="4623606" cy="369332"/>
          </a:xfrm>
          <a:prstGeom prst="rect">
            <a:avLst/>
          </a:prstGeom>
          <a:noFill/>
        </p:spPr>
        <p:txBody>
          <a:bodyPr wrap="square" rtlCol="0">
            <a:spAutoFit/>
          </a:bodyPr>
          <a:lstStyle/>
          <a:p>
            <a:pPr algn="ctr"/>
            <a:r>
              <a:rPr lang="en-US" dirty="0">
                <a:solidFill>
                  <a:srgbClr val="262626"/>
                </a:solidFill>
              </a:rPr>
              <a:t>Downstream Heartbeat Detection Results</a:t>
            </a:r>
          </a:p>
        </p:txBody>
      </p:sp>
      <p:pic>
        <p:nvPicPr>
          <p:cNvPr id="12" name="Picture 11">
            <a:extLst>
              <a:ext uri="{FF2B5EF4-FFF2-40B4-BE49-F238E27FC236}">
                <a16:creationId xmlns:a16="http://schemas.microsoft.com/office/drawing/2014/main" id="{4D9506A3-FD83-1B26-10DF-D4F02DF90FC8}"/>
              </a:ext>
            </a:extLst>
          </p:cNvPr>
          <p:cNvPicPr>
            <a:picLocks noChangeAspect="1"/>
          </p:cNvPicPr>
          <p:nvPr/>
        </p:nvPicPr>
        <p:blipFill>
          <a:blip r:embed="rId4"/>
          <a:stretch>
            <a:fillRect/>
          </a:stretch>
        </p:blipFill>
        <p:spPr>
          <a:xfrm>
            <a:off x="7209673" y="773003"/>
            <a:ext cx="4881262" cy="5711558"/>
          </a:xfrm>
          <a:prstGeom prst="rect">
            <a:avLst/>
          </a:prstGeom>
        </p:spPr>
      </p:pic>
      <p:pic>
        <p:nvPicPr>
          <p:cNvPr id="14" name="Picture 28">
            <a:extLst>
              <a:ext uri="{FF2B5EF4-FFF2-40B4-BE49-F238E27FC236}">
                <a16:creationId xmlns:a16="http://schemas.microsoft.com/office/drawing/2014/main" id="{44A7BB52-8FE0-7BC9-3885-4AEFE401DC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9" t="38602" r="2412" b="37422"/>
          <a:stretch/>
        </p:blipFill>
        <p:spPr bwMode="auto">
          <a:xfrm>
            <a:off x="8443608" y="6528537"/>
            <a:ext cx="3303792" cy="15021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A9AE571-7C0E-2AB6-FC63-0BDB6AD2F977}"/>
              </a:ext>
            </a:extLst>
          </p:cNvPr>
          <p:cNvSpPr/>
          <p:nvPr/>
        </p:nvSpPr>
        <p:spPr>
          <a:xfrm>
            <a:off x="8229600" y="773003"/>
            <a:ext cx="2264559" cy="55944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268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3CD82405-FE42-AD86-FBD7-67C8563C2DC8}"/>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6864447" cy="4661440"/>
          </a:xfrm>
        </p:spPr>
        <p:txBody>
          <a:bodyPr>
            <a:normAutofit/>
          </a:bodyPr>
          <a:lstStyle/>
          <a:p>
            <a:r>
              <a:rPr lang="en-US" sz="2600" dirty="0"/>
              <a:t>Very long 5-minute signals (30,000 time points) with real ECG mHealth missingness</a:t>
            </a:r>
          </a:p>
          <a:p>
            <a:pPr lvl="1"/>
            <a:r>
              <a:rPr lang="en-US" dirty="0"/>
              <a:t>All methods perform poorly over longer missingness gaps (e.g. &gt; 1 minute)</a:t>
            </a:r>
          </a:p>
          <a:p>
            <a:pPr lvl="1"/>
            <a:r>
              <a:rPr lang="en-US" b="1" dirty="0"/>
              <a:t>FFT and BDC are the best for reconstructing rhythm</a:t>
            </a:r>
            <a:r>
              <a:rPr lang="en-US" dirty="0"/>
              <a:t> of heartbeats with </a:t>
            </a:r>
            <a:r>
              <a:rPr lang="en-US" b="1" dirty="0"/>
              <a:t>BDC performing the best overall</a:t>
            </a:r>
          </a:p>
          <a:p>
            <a:pPr lvl="1"/>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27</a:t>
            </a:fld>
            <a:endParaRPr lang="en-US"/>
          </a:p>
        </p:txBody>
      </p:sp>
      <p:sp>
        <p:nvSpPr>
          <p:cNvPr id="4" name="Title 3">
            <a:extLst>
              <a:ext uri="{FF2B5EF4-FFF2-40B4-BE49-F238E27FC236}">
                <a16:creationId xmlns:a16="http://schemas.microsoft.com/office/drawing/2014/main" id="{7B9B8237-828A-F4E2-7C48-E9902B577B6D}"/>
              </a:ext>
            </a:extLst>
          </p:cNvPr>
          <p:cNvSpPr>
            <a:spLocks noGrp="1"/>
          </p:cNvSpPr>
          <p:nvPr>
            <p:ph type="title"/>
          </p:nvPr>
        </p:nvSpPr>
        <p:spPr>
          <a:xfrm>
            <a:off x="381000" y="200722"/>
            <a:ext cx="6760577" cy="1014761"/>
          </a:xfrm>
        </p:spPr>
        <p:txBody>
          <a:bodyPr>
            <a:noAutofit/>
          </a:bodyPr>
          <a:lstStyle/>
          <a:p>
            <a:r>
              <a:rPr lang="en-US" sz="2800" dirty="0"/>
              <a:t>ECG Imputation with </a:t>
            </a:r>
            <a:r>
              <a:rPr lang="en-US" sz="2800" u="sng" dirty="0"/>
              <a:t>Extracted mHealth Missingness and Heartbeat Detection</a:t>
            </a:r>
          </a:p>
        </p:txBody>
      </p:sp>
      <p:pic>
        <p:nvPicPr>
          <p:cNvPr id="9" name="Picture 8">
            <a:extLst>
              <a:ext uri="{FF2B5EF4-FFF2-40B4-BE49-F238E27FC236}">
                <a16:creationId xmlns:a16="http://schemas.microsoft.com/office/drawing/2014/main" id="{950DE9BD-B726-6691-E08A-EF3273A23B15}"/>
              </a:ext>
            </a:extLst>
          </p:cNvPr>
          <p:cNvPicPr>
            <a:picLocks noChangeAspect="1"/>
          </p:cNvPicPr>
          <p:nvPr/>
        </p:nvPicPr>
        <p:blipFill rotWithShape="1">
          <a:blip r:embed="rId3"/>
          <a:srcRect r="42235"/>
          <a:stretch/>
        </p:blipFill>
        <p:spPr>
          <a:xfrm>
            <a:off x="1697841" y="4213145"/>
            <a:ext cx="4488952" cy="2541407"/>
          </a:xfrm>
          <a:prstGeom prst="rect">
            <a:avLst/>
          </a:prstGeom>
        </p:spPr>
      </p:pic>
      <p:sp>
        <p:nvSpPr>
          <p:cNvPr id="10" name="TextBox 9">
            <a:extLst>
              <a:ext uri="{FF2B5EF4-FFF2-40B4-BE49-F238E27FC236}">
                <a16:creationId xmlns:a16="http://schemas.microsoft.com/office/drawing/2014/main" id="{7C1039C8-A51F-04B3-6B4E-806D4FA5A5F0}"/>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sp>
        <p:nvSpPr>
          <p:cNvPr id="11" name="TextBox 10">
            <a:extLst>
              <a:ext uri="{FF2B5EF4-FFF2-40B4-BE49-F238E27FC236}">
                <a16:creationId xmlns:a16="http://schemas.microsoft.com/office/drawing/2014/main" id="{CB427755-8300-C490-42BA-CAB2F8F32097}"/>
              </a:ext>
            </a:extLst>
          </p:cNvPr>
          <p:cNvSpPr txBox="1"/>
          <p:nvPr/>
        </p:nvSpPr>
        <p:spPr>
          <a:xfrm>
            <a:off x="1630514" y="3843813"/>
            <a:ext cx="4623606" cy="369332"/>
          </a:xfrm>
          <a:prstGeom prst="rect">
            <a:avLst/>
          </a:prstGeom>
          <a:noFill/>
        </p:spPr>
        <p:txBody>
          <a:bodyPr wrap="square" rtlCol="0">
            <a:spAutoFit/>
          </a:bodyPr>
          <a:lstStyle/>
          <a:p>
            <a:pPr algn="ctr"/>
            <a:r>
              <a:rPr lang="en-US" dirty="0">
                <a:solidFill>
                  <a:srgbClr val="262626"/>
                </a:solidFill>
              </a:rPr>
              <a:t>Downstream Heartbeat Detection Results</a:t>
            </a:r>
          </a:p>
        </p:txBody>
      </p:sp>
      <p:pic>
        <p:nvPicPr>
          <p:cNvPr id="12" name="Picture 11">
            <a:extLst>
              <a:ext uri="{FF2B5EF4-FFF2-40B4-BE49-F238E27FC236}">
                <a16:creationId xmlns:a16="http://schemas.microsoft.com/office/drawing/2014/main" id="{4D9506A3-FD83-1B26-10DF-D4F02DF90FC8}"/>
              </a:ext>
            </a:extLst>
          </p:cNvPr>
          <p:cNvPicPr>
            <a:picLocks noChangeAspect="1"/>
          </p:cNvPicPr>
          <p:nvPr/>
        </p:nvPicPr>
        <p:blipFill>
          <a:blip r:embed="rId4"/>
          <a:stretch>
            <a:fillRect/>
          </a:stretch>
        </p:blipFill>
        <p:spPr>
          <a:xfrm>
            <a:off x="7209673" y="773003"/>
            <a:ext cx="4881262" cy="5711558"/>
          </a:xfrm>
          <a:prstGeom prst="rect">
            <a:avLst/>
          </a:prstGeom>
        </p:spPr>
      </p:pic>
      <p:pic>
        <p:nvPicPr>
          <p:cNvPr id="14" name="Picture 28">
            <a:extLst>
              <a:ext uri="{FF2B5EF4-FFF2-40B4-BE49-F238E27FC236}">
                <a16:creationId xmlns:a16="http://schemas.microsoft.com/office/drawing/2014/main" id="{44A7BB52-8FE0-7BC9-3885-4AEFE401DC6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9" t="38602" r="2412" b="37422"/>
          <a:stretch/>
        </p:blipFill>
        <p:spPr bwMode="auto">
          <a:xfrm>
            <a:off x="8443608" y="6528537"/>
            <a:ext cx="3303792" cy="15021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ADB96B7-A8B5-BA97-CA60-648ACAF0571E}"/>
              </a:ext>
            </a:extLst>
          </p:cNvPr>
          <p:cNvSpPr/>
          <p:nvPr/>
        </p:nvSpPr>
        <p:spPr>
          <a:xfrm>
            <a:off x="7410894" y="1860698"/>
            <a:ext cx="4603897" cy="637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E09BB28-47B1-D335-B925-2116EC084190}"/>
              </a:ext>
            </a:extLst>
          </p:cNvPr>
          <p:cNvSpPr/>
          <p:nvPr/>
        </p:nvSpPr>
        <p:spPr>
          <a:xfrm>
            <a:off x="7410894" y="5707573"/>
            <a:ext cx="4603898" cy="6379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F1AB182-F75B-970A-4C30-6CEEC8885CF0}"/>
              </a:ext>
            </a:extLst>
          </p:cNvPr>
          <p:cNvSpPr/>
          <p:nvPr/>
        </p:nvSpPr>
        <p:spPr>
          <a:xfrm>
            <a:off x="3918508" y="6474715"/>
            <a:ext cx="2268285" cy="204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8D1DB07-47FA-985A-8A91-83AD52C6F75A}"/>
              </a:ext>
            </a:extLst>
          </p:cNvPr>
          <p:cNvSpPr/>
          <p:nvPr/>
        </p:nvSpPr>
        <p:spPr>
          <a:xfrm>
            <a:off x="3925743" y="5194008"/>
            <a:ext cx="2268285" cy="204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29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0BB4FC6-8EFC-2634-9839-F37AB2B0A5EA}"/>
              </a:ext>
            </a:extLst>
          </p:cNvPr>
          <p:cNvSpPr>
            <a:spLocks noGrp="1"/>
          </p:cNvSpPr>
          <p:nvPr>
            <p:ph idx="1"/>
          </p:nvPr>
        </p:nvSpPr>
        <p:spPr>
          <a:xfrm>
            <a:off x="380999" y="1215485"/>
            <a:ext cx="6864447" cy="4661440"/>
          </a:xfrm>
        </p:spPr>
        <p:txBody>
          <a:bodyPr>
            <a:normAutofit/>
          </a:bodyPr>
          <a:lstStyle/>
          <a:p>
            <a:r>
              <a:rPr lang="en-US" sz="2600" dirty="0"/>
              <a:t>Very long 5-minute signals (30,000 time points) with real PPG mHealth missingness</a:t>
            </a:r>
          </a:p>
          <a:p>
            <a:pPr lvl="1"/>
            <a:r>
              <a:rPr lang="en-US" b="1" dirty="0"/>
              <a:t>Simpler</a:t>
            </a:r>
            <a:r>
              <a:rPr lang="en-US" dirty="0"/>
              <a:t> signal structure than ECG and </a:t>
            </a:r>
            <a:r>
              <a:rPr lang="en-US" b="1" dirty="0"/>
              <a:t>all models perform better</a:t>
            </a:r>
          </a:p>
          <a:p>
            <a:pPr lvl="1"/>
            <a:r>
              <a:rPr lang="en-US" dirty="0"/>
              <a:t>Exploiting </a:t>
            </a:r>
            <a:r>
              <a:rPr lang="en-US" dirty="0" err="1"/>
              <a:t>quasiperiodicity</a:t>
            </a:r>
            <a:r>
              <a:rPr lang="en-US" dirty="0"/>
              <a:t> is </a:t>
            </a:r>
            <a:r>
              <a:rPr lang="en-US" b="1" dirty="0"/>
              <a:t>useful across modalities</a:t>
            </a:r>
            <a:r>
              <a:rPr lang="en-US" dirty="0"/>
              <a:t>, with FFT and BDC performing well, and BDC performing best overall</a:t>
            </a:r>
          </a:p>
          <a:p>
            <a:pPr lvl="1"/>
            <a:endParaRPr lang="en-US" dirty="0"/>
          </a:p>
          <a:p>
            <a:pPr lvl="1"/>
            <a:endParaRPr lang="en-US" dirty="0"/>
          </a:p>
          <a:p>
            <a:pPr lvl="1"/>
            <a:endParaRPr lang="en-US" dirty="0"/>
          </a:p>
          <a:p>
            <a:pPr lvl="1"/>
            <a:endParaRPr lang="en-US" dirty="0"/>
          </a:p>
        </p:txBody>
      </p:sp>
      <p:sp>
        <p:nvSpPr>
          <p:cNvPr id="3" name="Slide Number Placeholder 2">
            <a:extLst>
              <a:ext uri="{FF2B5EF4-FFF2-40B4-BE49-F238E27FC236}">
                <a16:creationId xmlns:a16="http://schemas.microsoft.com/office/drawing/2014/main" id="{A8F50412-FD41-E95A-F341-61F4B35C212D}"/>
              </a:ext>
            </a:extLst>
          </p:cNvPr>
          <p:cNvSpPr>
            <a:spLocks noGrp="1"/>
          </p:cNvSpPr>
          <p:nvPr>
            <p:ph type="sldNum" sz="quarter" idx="12"/>
          </p:nvPr>
        </p:nvSpPr>
        <p:spPr/>
        <p:txBody>
          <a:bodyPr/>
          <a:lstStyle/>
          <a:p>
            <a:fld id="{AE678206-0642-9F48-9727-6B519CB285FA}" type="slidenum">
              <a:rPr lang="en-US" smtClean="0"/>
              <a:t>28</a:t>
            </a:fld>
            <a:endParaRPr lang="en-US"/>
          </a:p>
        </p:txBody>
      </p:sp>
      <p:sp>
        <p:nvSpPr>
          <p:cNvPr id="4" name="Title 3">
            <a:extLst>
              <a:ext uri="{FF2B5EF4-FFF2-40B4-BE49-F238E27FC236}">
                <a16:creationId xmlns:a16="http://schemas.microsoft.com/office/drawing/2014/main" id="{7B9B8237-828A-F4E2-7C48-E9902B577B6D}"/>
              </a:ext>
            </a:extLst>
          </p:cNvPr>
          <p:cNvSpPr>
            <a:spLocks noGrp="1"/>
          </p:cNvSpPr>
          <p:nvPr>
            <p:ph type="title"/>
          </p:nvPr>
        </p:nvSpPr>
        <p:spPr>
          <a:xfrm>
            <a:off x="381000" y="200722"/>
            <a:ext cx="6760577" cy="1014761"/>
          </a:xfrm>
        </p:spPr>
        <p:txBody>
          <a:bodyPr>
            <a:noAutofit/>
          </a:bodyPr>
          <a:lstStyle/>
          <a:p>
            <a:r>
              <a:rPr lang="en-US" sz="2800" u="sng" dirty="0"/>
              <a:t>PPG</a:t>
            </a:r>
            <a:r>
              <a:rPr lang="en-US" sz="2800" dirty="0"/>
              <a:t> Imputation with Extracted mHealth Missingness and Heartbeat Detection</a:t>
            </a:r>
          </a:p>
        </p:txBody>
      </p:sp>
      <p:grpSp>
        <p:nvGrpSpPr>
          <p:cNvPr id="14" name="Group 13">
            <a:extLst>
              <a:ext uri="{FF2B5EF4-FFF2-40B4-BE49-F238E27FC236}">
                <a16:creationId xmlns:a16="http://schemas.microsoft.com/office/drawing/2014/main" id="{03AAF74B-365E-634E-6A1A-F452F7A0064E}"/>
              </a:ext>
            </a:extLst>
          </p:cNvPr>
          <p:cNvGrpSpPr/>
          <p:nvPr/>
        </p:nvGrpSpPr>
        <p:grpSpPr>
          <a:xfrm>
            <a:off x="1697840" y="4210059"/>
            <a:ext cx="4488953" cy="2541407"/>
            <a:chOff x="1474103" y="3685541"/>
            <a:chExt cx="5249053" cy="2971736"/>
          </a:xfrm>
        </p:grpSpPr>
        <p:pic>
          <p:nvPicPr>
            <p:cNvPr id="9" name="Picture 8">
              <a:extLst>
                <a:ext uri="{FF2B5EF4-FFF2-40B4-BE49-F238E27FC236}">
                  <a16:creationId xmlns:a16="http://schemas.microsoft.com/office/drawing/2014/main" id="{FD83D478-149C-A0FD-6CB1-17C7E9729F1A}"/>
                </a:ext>
              </a:extLst>
            </p:cNvPr>
            <p:cNvPicPr>
              <a:picLocks noChangeAspect="1"/>
            </p:cNvPicPr>
            <p:nvPr/>
          </p:nvPicPr>
          <p:blipFill rotWithShape="1">
            <a:blip r:embed="rId3"/>
            <a:srcRect l="57569" r="-651"/>
            <a:stretch/>
          </p:blipFill>
          <p:spPr>
            <a:xfrm>
              <a:off x="2808514" y="3685541"/>
              <a:ext cx="3914642" cy="2971736"/>
            </a:xfrm>
            <a:prstGeom prst="rect">
              <a:avLst/>
            </a:prstGeom>
          </p:spPr>
        </p:pic>
        <p:pic>
          <p:nvPicPr>
            <p:cNvPr id="7" name="Picture 6">
              <a:extLst>
                <a:ext uri="{FF2B5EF4-FFF2-40B4-BE49-F238E27FC236}">
                  <a16:creationId xmlns:a16="http://schemas.microsoft.com/office/drawing/2014/main" id="{01B6A1D8-3876-7559-5C9E-4EBE378AF408}"/>
                </a:ext>
              </a:extLst>
            </p:cNvPr>
            <p:cNvPicPr>
              <a:picLocks noChangeAspect="1"/>
            </p:cNvPicPr>
            <p:nvPr/>
          </p:nvPicPr>
          <p:blipFill rotWithShape="1">
            <a:blip r:embed="rId3"/>
            <a:srcRect r="85195"/>
            <a:stretch/>
          </p:blipFill>
          <p:spPr>
            <a:xfrm>
              <a:off x="1474103" y="3685541"/>
              <a:ext cx="1345297" cy="2971736"/>
            </a:xfrm>
            <a:prstGeom prst="rect">
              <a:avLst/>
            </a:prstGeom>
          </p:spPr>
        </p:pic>
      </p:grpSp>
      <p:sp>
        <p:nvSpPr>
          <p:cNvPr id="11" name="TextBox 10">
            <a:extLst>
              <a:ext uri="{FF2B5EF4-FFF2-40B4-BE49-F238E27FC236}">
                <a16:creationId xmlns:a16="http://schemas.microsoft.com/office/drawing/2014/main" id="{369CC6F2-7310-E063-5AD8-8F5B97C03533}"/>
              </a:ext>
            </a:extLst>
          </p:cNvPr>
          <p:cNvSpPr txBox="1"/>
          <p:nvPr/>
        </p:nvSpPr>
        <p:spPr>
          <a:xfrm>
            <a:off x="7870532" y="403671"/>
            <a:ext cx="4233548" cy="369332"/>
          </a:xfrm>
          <a:prstGeom prst="rect">
            <a:avLst/>
          </a:prstGeom>
          <a:solidFill>
            <a:schemeClr val="bg1"/>
          </a:solidFill>
        </p:spPr>
        <p:txBody>
          <a:bodyPr wrap="square" rtlCol="0">
            <a:spAutoFit/>
          </a:bodyPr>
          <a:lstStyle/>
          <a:p>
            <a:pPr algn="ctr"/>
            <a:r>
              <a:rPr lang="en-US" dirty="0">
                <a:solidFill>
                  <a:srgbClr val="262626"/>
                </a:solidFill>
              </a:rPr>
              <a:t>Visualization of Imputations</a:t>
            </a:r>
          </a:p>
        </p:txBody>
      </p:sp>
      <p:sp>
        <p:nvSpPr>
          <p:cNvPr id="13" name="TextBox 12">
            <a:extLst>
              <a:ext uri="{FF2B5EF4-FFF2-40B4-BE49-F238E27FC236}">
                <a16:creationId xmlns:a16="http://schemas.microsoft.com/office/drawing/2014/main" id="{E122FB55-3400-B00A-F1EA-C3EB013D3AE0}"/>
              </a:ext>
            </a:extLst>
          </p:cNvPr>
          <p:cNvSpPr txBox="1"/>
          <p:nvPr/>
        </p:nvSpPr>
        <p:spPr>
          <a:xfrm>
            <a:off x="1630514" y="3843813"/>
            <a:ext cx="4623606" cy="369332"/>
          </a:xfrm>
          <a:prstGeom prst="rect">
            <a:avLst/>
          </a:prstGeom>
          <a:noFill/>
        </p:spPr>
        <p:txBody>
          <a:bodyPr wrap="square" rtlCol="0">
            <a:spAutoFit/>
          </a:bodyPr>
          <a:lstStyle/>
          <a:p>
            <a:pPr algn="ctr"/>
            <a:r>
              <a:rPr lang="en-US" dirty="0">
                <a:solidFill>
                  <a:srgbClr val="262626"/>
                </a:solidFill>
              </a:rPr>
              <a:t>Downstream Heartbeat Detection Results</a:t>
            </a:r>
          </a:p>
        </p:txBody>
      </p:sp>
      <p:sp>
        <p:nvSpPr>
          <p:cNvPr id="15" name="Rectangle: Rounded Corners 14">
            <a:extLst>
              <a:ext uri="{FF2B5EF4-FFF2-40B4-BE49-F238E27FC236}">
                <a16:creationId xmlns:a16="http://schemas.microsoft.com/office/drawing/2014/main" id="{54DEBFE7-3704-F113-5B16-FE9AE30A0E76}"/>
              </a:ext>
            </a:extLst>
          </p:cNvPr>
          <p:cNvSpPr/>
          <p:nvPr/>
        </p:nvSpPr>
        <p:spPr>
          <a:xfrm>
            <a:off x="7870532" y="5876925"/>
            <a:ext cx="4036123" cy="9629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78B02535-680B-4CA9-4B3E-2DBB03DB96D4}"/>
              </a:ext>
            </a:extLst>
          </p:cNvPr>
          <p:cNvPicPr>
            <a:picLocks noChangeAspect="1"/>
          </p:cNvPicPr>
          <p:nvPr/>
        </p:nvPicPr>
        <p:blipFill rotWithShape="1">
          <a:blip r:embed="rId4"/>
          <a:srcRect r="84333"/>
          <a:stretch/>
        </p:blipFill>
        <p:spPr>
          <a:xfrm>
            <a:off x="7209673" y="773003"/>
            <a:ext cx="764728" cy="5711558"/>
          </a:xfrm>
          <a:prstGeom prst="rect">
            <a:avLst/>
          </a:prstGeom>
        </p:spPr>
      </p:pic>
      <p:pic>
        <p:nvPicPr>
          <p:cNvPr id="17" name="Picture 28">
            <a:extLst>
              <a:ext uri="{FF2B5EF4-FFF2-40B4-BE49-F238E27FC236}">
                <a16:creationId xmlns:a16="http://schemas.microsoft.com/office/drawing/2014/main" id="{59352FAA-5E1D-8AAE-18BF-5D05092F65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9" t="38602" r="2412" b="37422"/>
          <a:stretch/>
        </p:blipFill>
        <p:spPr bwMode="auto">
          <a:xfrm>
            <a:off x="8443608" y="6528537"/>
            <a:ext cx="3303792" cy="15021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1C4D3AC0-83D9-6189-C685-92EB4DAF4C04}"/>
              </a:ext>
            </a:extLst>
          </p:cNvPr>
          <p:cNvPicPr>
            <a:picLocks noChangeAspect="1"/>
          </p:cNvPicPr>
          <p:nvPr/>
        </p:nvPicPr>
        <p:blipFill>
          <a:blip r:embed="rId6"/>
          <a:stretch>
            <a:fillRect/>
          </a:stretch>
        </p:blipFill>
        <p:spPr>
          <a:xfrm>
            <a:off x="7928131" y="753547"/>
            <a:ext cx="4174415" cy="5737077"/>
          </a:xfrm>
          <a:prstGeom prst="rect">
            <a:avLst/>
          </a:prstGeom>
        </p:spPr>
      </p:pic>
    </p:spTree>
    <p:extLst>
      <p:ext uri="{BB962C8B-B14F-4D97-AF65-F5344CB8AC3E}">
        <p14:creationId xmlns:p14="http://schemas.microsoft.com/office/powerpoint/2010/main" val="1539787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2BA6C8-8F64-2BE9-842D-8EC862CB2712}"/>
              </a:ext>
            </a:extLst>
          </p:cNvPr>
          <p:cNvSpPr>
            <a:spLocks noGrp="1"/>
          </p:cNvSpPr>
          <p:nvPr>
            <p:ph idx="1"/>
          </p:nvPr>
        </p:nvSpPr>
        <p:spPr>
          <a:xfrm>
            <a:off x="380999" y="1215485"/>
            <a:ext cx="11676321" cy="4661440"/>
          </a:xfrm>
        </p:spPr>
        <p:txBody>
          <a:bodyPr>
            <a:normAutofit/>
          </a:bodyPr>
          <a:lstStyle/>
          <a:p>
            <a:r>
              <a:rPr lang="en-US" dirty="0" err="1"/>
              <a:t>PulseImpute</a:t>
            </a:r>
            <a:r>
              <a:rPr lang="en-US" dirty="0"/>
              <a:t> is a novel imputation challenge for pulsative mHealth signals </a:t>
            </a:r>
          </a:p>
          <a:p>
            <a:r>
              <a:rPr lang="en-US" dirty="0"/>
              <a:t>Prior work time-series imputation work fails in our setting</a:t>
            </a:r>
          </a:p>
          <a:p>
            <a:r>
              <a:rPr lang="en-US" dirty="0"/>
              <a:t>Our proposed BDC Transformer demonstrates the potential of exploiting </a:t>
            </a:r>
            <a:r>
              <a:rPr lang="en-US" dirty="0" err="1"/>
              <a:t>quasiperiodicty</a:t>
            </a:r>
            <a:r>
              <a:rPr lang="en-US" dirty="0"/>
              <a:t> to achieve strong performance</a:t>
            </a:r>
          </a:p>
          <a:p>
            <a:endParaRPr lang="en-US" dirty="0"/>
          </a:p>
          <a:p>
            <a:endParaRPr lang="en-US" dirty="0"/>
          </a:p>
          <a:p>
            <a:endParaRPr lang="en-US" dirty="0"/>
          </a:p>
          <a:p>
            <a:r>
              <a:rPr lang="en-US" dirty="0"/>
              <a:t>More questions? Please feel free to contact me at maxxu05@gmail.com</a:t>
            </a:r>
          </a:p>
        </p:txBody>
      </p:sp>
      <p:sp>
        <p:nvSpPr>
          <p:cNvPr id="3" name="Slide Number Placeholder 2">
            <a:extLst>
              <a:ext uri="{FF2B5EF4-FFF2-40B4-BE49-F238E27FC236}">
                <a16:creationId xmlns:a16="http://schemas.microsoft.com/office/drawing/2014/main" id="{D2FD0D37-76D9-AEC9-F9B6-925A3CF0A73B}"/>
              </a:ext>
            </a:extLst>
          </p:cNvPr>
          <p:cNvSpPr>
            <a:spLocks noGrp="1"/>
          </p:cNvSpPr>
          <p:nvPr>
            <p:ph type="sldNum" sz="quarter" idx="12"/>
          </p:nvPr>
        </p:nvSpPr>
        <p:spPr/>
        <p:txBody>
          <a:bodyPr/>
          <a:lstStyle/>
          <a:p>
            <a:fld id="{AE678206-0642-9F48-9727-6B519CB285FA}" type="slidenum">
              <a:rPr lang="en-US" smtClean="0"/>
              <a:t>29</a:t>
            </a:fld>
            <a:endParaRPr lang="en-US"/>
          </a:p>
        </p:txBody>
      </p:sp>
      <p:sp>
        <p:nvSpPr>
          <p:cNvPr id="4" name="Title 3">
            <a:extLst>
              <a:ext uri="{FF2B5EF4-FFF2-40B4-BE49-F238E27FC236}">
                <a16:creationId xmlns:a16="http://schemas.microsoft.com/office/drawing/2014/main" id="{5C70D9B0-4D45-630C-1750-5C51F5121516}"/>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127247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1000" y="1215485"/>
            <a:ext cx="6057900" cy="4661440"/>
          </a:xfrm>
        </p:spPr>
        <p:txBody>
          <a:bodyPr>
            <a:normAutofit/>
          </a:bodyPr>
          <a:lstStyle/>
          <a:p>
            <a:pPr rtl="0">
              <a:spcBef>
                <a:spcPts val="1000"/>
              </a:spcBef>
              <a:spcAft>
                <a:spcPts val="2500"/>
              </a:spcAft>
            </a:pPr>
            <a:r>
              <a:rPr lang="en-US" b="0" i="0" u="none" strike="noStrike" dirty="0">
                <a:solidFill>
                  <a:srgbClr val="003057"/>
                </a:solidFill>
                <a:effectLst/>
                <a:latin typeface="Roboto" panose="02000000000000000000" pitchFamily="2" charset="0"/>
              </a:rPr>
              <a:t>Many chronic diseases are </a:t>
            </a:r>
            <a:r>
              <a:rPr lang="en-US" b="1" i="0" u="none" strike="noStrike" dirty="0">
                <a:solidFill>
                  <a:srgbClr val="003057"/>
                </a:solidFill>
                <a:effectLst/>
                <a:latin typeface="Roboto" panose="02000000000000000000" pitchFamily="2" charset="0"/>
              </a:rPr>
              <a:t>linked to mutable health</a:t>
            </a:r>
            <a:r>
              <a:rPr lang="en-US" b="0" i="0" u="none" strike="noStrike" dirty="0">
                <a:solidFill>
                  <a:srgbClr val="003057"/>
                </a:solidFill>
                <a:effectLst/>
                <a:latin typeface="Roboto" panose="02000000000000000000" pitchFamily="2" charset="0"/>
              </a:rPr>
              <a:t> behaviors</a:t>
            </a:r>
          </a:p>
          <a:p>
            <a:pPr rtl="0">
              <a:spcBef>
                <a:spcPts val="1000"/>
              </a:spcBef>
              <a:spcAft>
                <a:spcPts val="2500"/>
              </a:spcAft>
            </a:pPr>
            <a:r>
              <a:rPr lang="en-US" b="0" i="0" u="none" strike="noStrike" dirty="0">
                <a:solidFill>
                  <a:srgbClr val="003057"/>
                </a:solidFill>
                <a:effectLst/>
                <a:latin typeface="Roboto" panose="02000000000000000000" pitchFamily="2" charset="0"/>
              </a:rPr>
              <a:t>mHealth technology can enable </a:t>
            </a:r>
            <a:r>
              <a:rPr lang="en-US" b="1" i="0" u="none" strike="noStrike" dirty="0">
                <a:solidFill>
                  <a:srgbClr val="003057"/>
                </a:solidFill>
                <a:effectLst/>
                <a:latin typeface="Roboto" panose="02000000000000000000" pitchFamily="2" charset="0"/>
              </a:rPr>
              <a:t>proactive treatment </a:t>
            </a:r>
            <a:r>
              <a:rPr lang="en-US" b="0" i="0" u="none" strike="noStrike" dirty="0">
                <a:solidFill>
                  <a:srgbClr val="003057"/>
                </a:solidFill>
                <a:effectLst/>
                <a:latin typeface="Roboto" panose="02000000000000000000" pitchFamily="2" charset="0"/>
              </a:rPr>
              <a:t>with </a:t>
            </a:r>
            <a:r>
              <a:rPr lang="en-US" b="1" i="0" u="none" strike="noStrike" dirty="0">
                <a:solidFill>
                  <a:srgbClr val="003057"/>
                </a:solidFill>
                <a:effectLst/>
                <a:latin typeface="Roboto" panose="02000000000000000000" pitchFamily="2" charset="0"/>
              </a:rPr>
              <a:t>temporally-precise interventions</a:t>
            </a:r>
            <a:endParaRPr lang="en-US" sz="1800" dirty="0"/>
          </a:p>
          <a:p>
            <a:r>
              <a:rPr lang="en-US" sz="2600" dirty="0"/>
              <a:t>In mHealth, </a:t>
            </a:r>
            <a:r>
              <a:rPr lang="en-US" sz="2600" b="1" dirty="0"/>
              <a:t>missingness is common and arises from multiple causes</a:t>
            </a:r>
          </a:p>
          <a:p>
            <a:pPr lvl="1"/>
            <a:r>
              <a:rPr lang="en-US" dirty="0"/>
              <a:t>Current mHealth systems use simple imputation methods (e.g. KNN) or do not compute biomarkers given missingness</a:t>
            </a:r>
          </a:p>
          <a:p>
            <a:endParaRPr lang="en-US" sz="2600" dirty="0"/>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3</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normAutofit/>
          </a:bodyPr>
          <a:lstStyle/>
          <a:p>
            <a:r>
              <a:rPr lang="en-US" dirty="0"/>
              <a:t>Mobile Health (mHealth) and Healthcare</a:t>
            </a:r>
          </a:p>
        </p:txBody>
      </p:sp>
      <p:pic>
        <p:nvPicPr>
          <p:cNvPr id="5" name="Picture 2" descr="Fig. 1">
            <a:extLst>
              <a:ext uri="{FF2B5EF4-FFF2-40B4-BE49-F238E27FC236}">
                <a16:creationId xmlns:a16="http://schemas.microsoft.com/office/drawing/2014/main" id="{B8EC72A4-5659-3284-8370-FAD41C047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5331" y="1564949"/>
            <a:ext cx="5339556" cy="4084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3D2E3D-915F-37DD-8DC9-3E91C86FD868}"/>
              </a:ext>
            </a:extLst>
          </p:cNvPr>
          <p:cNvSpPr txBox="1"/>
          <p:nvPr/>
        </p:nvSpPr>
        <p:spPr>
          <a:xfrm>
            <a:off x="7390581" y="1109562"/>
            <a:ext cx="3809056" cy="369332"/>
          </a:xfrm>
          <a:prstGeom prst="rect">
            <a:avLst/>
          </a:prstGeom>
          <a:noFill/>
        </p:spPr>
        <p:txBody>
          <a:bodyPr wrap="none" rtlCol="0">
            <a:spAutoFit/>
          </a:bodyPr>
          <a:lstStyle/>
          <a:p>
            <a:r>
              <a:rPr lang="en-US" dirty="0">
                <a:solidFill>
                  <a:srgbClr val="262626"/>
                </a:solidFill>
                <a:latin typeface="Roboto" panose="02000000000000000000" pitchFamily="2" charset="0"/>
                <a:ea typeface="Roboto" panose="02000000000000000000" pitchFamily="2" charset="0"/>
              </a:rPr>
              <a:t>Causes of mHealth Missingness [1]</a:t>
            </a:r>
          </a:p>
        </p:txBody>
      </p:sp>
      <p:sp>
        <p:nvSpPr>
          <p:cNvPr id="7" name="TextBox 6">
            <a:extLst>
              <a:ext uri="{FF2B5EF4-FFF2-40B4-BE49-F238E27FC236}">
                <a16:creationId xmlns:a16="http://schemas.microsoft.com/office/drawing/2014/main" id="{BB60CF86-DF11-2983-060A-A27C67D555C6}"/>
              </a:ext>
            </a:extLst>
          </p:cNvPr>
          <p:cNvSpPr txBox="1"/>
          <p:nvPr/>
        </p:nvSpPr>
        <p:spPr>
          <a:xfrm>
            <a:off x="381000" y="6226391"/>
            <a:ext cx="9105900" cy="430887"/>
          </a:xfrm>
          <a:prstGeom prst="rect">
            <a:avLst/>
          </a:prstGeom>
          <a:noFill/>
        </p:spPr>
        <p:txBody>
          <a:bodyPr wrap="square" rtlCol="0">
            <a:spAutoFit/>
          </a:bodyPr>
          <a:lstStyle/>
          <a:p>
            <a:r>
              <a:rPr lang="en-US" sz="1100" b="0" i="0" dirty="0">
                <a:solidFill>
                  <a:srgbClr val="262626"/>
                </a:solidFill>
                <a:effectLst/>
                <a:latin typeface="Roboto" panose="02000000000000000000" pitchFamily="2" charset="0"/>
                <a:ea typeface="Roboto" panose="02000000000000000000" pitchFamily="2" charset="0"/>
              </a:rPr>
              <a:t>[1] Rahman, M., Ali, N., Bari, R., </a:t>
            </a:r>
            <a:r>
              <a:rPr lang="en-US" sz="1100" b="0" i="0" dirty="0" err="1">
                <a:solidFill>
                  <a:srgbClr val="262626"/>
                </a:solidFill>
                <a:effectLst/>
                <a:latin typeface="Roboto" panose="02000000000000000000" pitchFamily="2" charset="0"/>
                <a:ea typeface="Roboto" panose="02000000000000000000" pitchFamily="2" charset="0"/>
              </a:rPr>
              <a:t>Saleheen</a:t>
            </a:r>
            <a:r>
              <a:rPr lang="en-US" sz="1100" b="0" i="0" dirty="0">
                <a:solidFill>
                  <a:srgbClr val="262626"/>
                </a:solidFill>
                <a:effectLst/>
                <a:latin typeface="Roboto" panose="02000000000000000000" pitchFamily="2" charset="0"/>
                <a:ea typeface="Roboto" panose="02000000000000000000" pitchFamily="2" charset="0"/>
              </a:rPr>
              <a:t>, N., </a:t>
            </a:r>
            <a:r>
              <a:rPr lang="en-US" sz="1100" b="0" i="0" dirty="0" err="1">
                <a:solidFill>
                  <a:srgbClr val="262626"/>
                </a:solidFill>
                <a:effectLst/>
                <a:latin typeface="Roboto" panose="02000000000000000000" pitchFamily="2" charset="0"/>
                <a:ea typeface="Roboto" panose="02000000000000000000" pitchFamily="2" charset="0"/>
              </a:rPr>
              <a:t>al’Absi</a:t>
            </a:r>
            <a:r>
              <a:rPr lang="en-US" sz="1100" b="0" i="0" dirty="0">
                <a:solidFill>
                  <a:srgbClr val="262626"/>
                </a:solidFill>
                <a:effectLst/>
                <a:latin typeface="Roboto" panose="02000000000000000000" pitchFamily="2" charset="0"/>
                <a:ea typeface="Roboto" panose="02000000000000000000" pitchFamily="2" charset="0"/>
              </a:rPr>
              <a:t>, M., </a:t>
            </a:r>
            <a:r>
              <a:rPr lang="en-US" sz="1100" b="0" i="0" dirty="0" err="1">
                <a:solidFill>
                  <a:srgbClr val="262626"/>
                </a:solidFill>
                <a:effectLst/>
                <a:latin typeface="Roboto" panose="02000000000000000000" pitchFamily="2" charset="0"/>
                <a:ea typeface="Roboto" panose="02000000000000000000" pitchFamily="2" charset="0"/>
              </a:rPr>
              <a:t>Ertin</a:t>
            </a:r>
            <a:r>
              <a:rPr lang="en-US" sz="1100" b="0" i="0" dirty="0">
                <a:solidFill>
                  <a:srgbClr val="262626"/>
                </a:solidFill>
                <a:effectLst/>
                <a:latin typeface="Roboto" panose="02000000000000000000" pitchFamily="2" charset="0"/>
                <a:ea typeface="Roboto" panose="02000000000000000000" pitchFamily="2" charset="0"/>
              </a:rPr>
              <a:t>, E., ... &amp; Kumar, S. (2017). </a:t>
            </a:r>
            <a:r>
              <a:rPr lang="en-US" sz="1100" b="0" i="0" dirty="0" err="1">
                <a:solidFill>
                  <a:srgbClr val="262626"/>
                </a:solidFill>
                <a:effectLst/>
                <a:latin typeface="Roboto" panose="02000000000000000000" pitchFamily="2" charset="0"/>
                <a:ea typeface="Roboto" panose="02000000000000000000" pitchFamily="2" charset="0"/>
              </a:rPr>
              <a:t>mdebugger</a:t>
            </a:r>
            <a:r>
              <a:rPr lang="en-US" sz="1100" b="0" i="0" dirty="0">
                <a:solidFill>
                  <a:srgbClr val="262626"/>
                </a:solidFill>
                <a:effectLst/>
                <a:latin typeface="Roboto" panose="02000000000000000000" pitchFamily="2" charset="0"/>
                <a:ea typeface="Roboto" panose="02000000000000000000" pitchFamily="2" charset="0"/>
              </a:rPr>
              <a:t>: Assessing and diagnosing the fidelity and yield of mobile sensor data. In </a:t>
            </a:r>
            <a:r>
              <a:rPr lang="en-US" sz="1100" b="0" i="1" dirty="0">
                <a:solidFill>
                  <a:srgbClr val="262626"/>
                </a:solidFill>
                <a:effectLst/>
                <a:latin typeface="Roboto" panose="02000000000000000000" pitchFamily="2" charset="0"/>
                <a:ea typeface="Roboto" panose="02000000000000000000" pitchFamily="2" charset="0"/>
              </a:rPr>
              <a:t>Mobile Health</a:t>
            </a:r>
            <a:r>
              <a:rPr lang="en-US" sz="1100" b="0" i="0" dirty="0">
                <a:solidFill>
                  <a:srgbClr val="262626"/>
                </a:solidFill>
                <a:effectLst/>
                <a:latin typeface="Roboto" panose="02000000000000000000" pitchFamily="2" charset="0"/>
                <a:ea typeface="Roboto" panose="02000000000000000000" pitchFamily="2" charset="0"/>
              </a:rPr>
              <a:t> (pp. 121-143). Springer, Cham.</a:t>
            </a:r>
            <a:endParaRPr lang="en-US" sz="1100" dirty="0">
              <a:solidFill>
                <a:srgbClr val="262626"/>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14347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1000" y="1215485"/>
            <a:ext cx="6715126" cy="4661440"/>
          </a:xfrm>
        </p:spPr>
        <p:txBody>
          <a:bodyPr>
            <a:normAutofit/>
          </a:bodyPr>
          <a:lstStyle/>
          <a:p>
            <a:r>
              <a:rPr lang="en-US" b="1" dirty="0"/>
              <a:t>Pulsative</a:t>
            </a:r>
            <a:r>
              <a:rPr lang="en-US" dirty="0"/>
              <a:t> Signals = quasi-periodic + well-defined specific morphologies</a:t>
            </a:r>
          </a:p>
          <a:p>
            <a:pPr lvl="1"/>
            <a:r>
              <a:rPr lang="en-US" dirty="0"/>
              <a:t>Examples: electrocardiogram (ECG), photoplethysmography (PPG), arterial blood pressure (ABP), etc.</a:t>
            </a:r>
          </a:p>
          <a:p>
            <a:pPr marL="457200" lvl="1" indent="0">
              <a:buNone/>
            </a:pPr>
            <a:endParaRPr lang="en-US" sz="2400" dirty="0"/>
          </a:p>
          <a:p>
            <a:r>
              <a:rPr lang="en-US" dirty="0">
                <a:solidFill>
                  <a:schemeClr val="bg1"/>
                </a:solidFill>
              </a:rPr>
              <a:t>Motivation for Imputation</a:t>
            </a:r>
          </a:p>
          <a:p>
            <a:pPr lvl="1"/>
            <a:r>
              <a:rPr lang="en-US" dirty="0">
                <a:solidFill>
                  <a:schemeClr val="bg1"/>
                </a:solidFill>
              </a:rPr>
              <a:t>Rich quasiperiodic information</a:t>
            </a:r>
          </a:p>
          <a:p>
            <a:pPr lvl="1"/>
            <a:r>
              <a:rPr lang="en-US" dirty="0">
                <a:solidFill>
                  <a:schemeClr val="bg1"/>
                </a:solidFill>
              </a:rPr>
              <a:t>Directly impacts clinical downstream tasks</a:t>
            </a:r>
          </a:p>
          <a:p>
            <a:pPr lvl="1"/>
            <a:r>
              <a:rPr lang="en-US" dirty="0">
                <a:solidFill>
                  <a:schemeClr val="bg1"/>
                </a:solidFill>
              </a:rPr>
              <a:t>Supports interpretability</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4</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lstStyle/>
          <a:p>
            <a:r>
              <a:rPr lang="en-US" dirty="0"/>
              <a:t>Defining mHealth Pulsative Signals</a:t>
            </a:r>
          </a:p>
        </p:txBody>
      </p:sp>
      <p:pic>
        <p:nvPicPr>
          <p:cNvPr id="12" name="Picture 4" descr="A novel ECG signal classification method using DEA-ELM - ScienceDirect">
            <a:extLst>
              <a:ext uri="{FF2B5EF4-FFF2-40B4-BE49-F238E27FC236}">
                <a16:creationId xmlns:a16="http://schemas.microsoft.com/office/drawing/2014/main" id="{C20B2093-1E85-133B-E423-A104B800B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342" y="2434561"/>
            <a:ext cx="4419600" cy="21175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CA0C7D3-7CF0-B88E-DDF5-E25B8D0D06FD}"/>
              </a:ext>
            </a:extLst>
          </p:cNvPr>
          <p:cNvSpPr txBox="1"/>
          <p:nvPr/>
        </p:nvSpPr>
        <p:spPr>
          <a:xfrm>
            <a:off x="7577452" y="1731078"/>
            <a:ext cx="4233548" cy="646331"/>
          </a:xfrm>
          <a:prstGeom prst="rect">
            <a:avLst/>
          </a:prstGeom>
          <a:noFill/>
        </p:spPr>
        <p:txBody>
          <a:bodyPr wrap="square" rtlCol="0">
            <a:spAutoFit/>
          </a:bodyPr>
          <a:lstStyle/>
          <a:p>
            <a:pPr algn="ctr"/>
            <a:r>
              <a:rPr lang="en-US" dirty="0">
                <a:solidFill>
                  <a:srgbClr val="262626"/>
                </a:solidFill>
                <a:latin typeface="Roboto" panose="02000000000000000000" pitchFamily="2" charset="0"/>
                <a:ea typeface="Roboto" panose="02000000000000000000" pitchFamily="2" charset="0"/>
              </a:rPr>
              <a:t>ECG Signal with</a:t>
            </a:r>
          </a:p>
          <a:p>
            <a:pPr algn="ctr"/>
            <a:r>
              <a:rPr lang="en-US" dirty="0">
                <a:solidFill>
                  <a:srgbClr val="262626"/>
                </a:solidFill>
                <a:latin typeface="Roboto" panose="02000000000000000000" pitchFamily="2" charset="0"/>
                <a:ea typeface="Roboto" panose="02000000000000000000" pitchFamily="2" charset="0"/>
              </a:rPr>
              <a:t>Annotated Morphologies [2]</a:t>
            </a:r>
          </a:p>
        </p:txBody>
      </p:sp>
      <p:sp>
        <p:nvSpPr>
          <p:cNvPr id="5" name="TextBox 4">
            <a:extLst>
              <a:ext uri="{FF2B5EF4-FFF2-40B4-BE49-F238E27FC236}">
                <a16:creationId xmlns:a16="http://schemas.microsoft.com/office/drawing/2014/main" id="{1AB5022B-4FB1-3D66-9E74-E790D50C24D9}"/>
              </a:ext>
            </a:extLst>
          </p:cNvPr>
          <p:cNvSpPr txBox="1"/>
          <p:nvPr/>
        </p:nvSpPr>
        <p:spPr>
          <a:xfrm>
            <a:off x="381000" y="6237024"/>
            <a:ext cx="9105900" cy="430887"/>
          </a:xfrm>
          <a:prstGeom prst="rect">
            <a:avLst/>
          </a:prstGeom>
          <a:noFill/>
        </p:spPr>
        <p:txBody>
          <a:bodyPr wrap="square" rtlCol="0">
            <a:spAutoFit/>
          </a:bodyPr>
          <a:lstStyle/>
          <a:p>
            <a:r>
              <a:rPr lang="en-US" sz="1100" b="0" i="0" dirty="0">
                <a:solidFill>
                  <a:srgbClr val="262626"/>
                </a:solidFill>
                <a:effectLst/>
                <a:latin typeface="Roboto" panose="02000000000000000000" pitchFamily="2" charset="0"/>
                <a:ea typeface="Roboto" panose="02000000000000000000" pitchFamily="2" charset="0"/>
              </a:rPr>
              <a:t>[2] Pombo, Nuno &amp; Silva, Bruno &amp; </a:t>
            </a:r>
            <a:r>
              <a:rPr lang="en-US" sz="1100" b="0" i="0" dirty="0" err="1">
                <a:solidFill>
                  <a:srgbClr val="262626"/>
                </a:solidFill>
                <a:effectLst/>
                <a:latin typeface="Roboto" panose="02000000000000000000" pitchFamily="2" charset="0"/>
                <a:ea typeface="Roboto" panose="02000000000000000000" pitchFamily="2" charset="0"/>
              </a:rPr>
              <a:t>Pinho</a:t>
            </a:r>
            <a:r>
              <a:rPr lang="en-US" sz="1100" b="0" i="0" dirty="0">
                <a:solidFill>
                  <a:srgbClr val="262626"/>
                </a:solidFill>
                <a:effectLst/>
                <a:latin typeface="Roboto" panose="02000000000000000000" pitchFamily="2" charset="0"/>
                <a:ea typeface="Roboto" panose="02000000000000000000" pitchFamily="2" charset="0"/>
              </a:rPr>
              <a:t>, André &amp; Garcia, Nuno. (2020). Classifier Precision Analysis for Sleep Apnea Detection Using ECG Signals. IEEE Access. 8. 1-1. 10.1109/ACCESS.2020.3036024. </a:t>
            </a:r>
            <a:endParaRPr lang="en-US" sz="1100" dirty="0">
              <a:solidFill>
                <a:srgbClr val="262626"/>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32574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1000" y="1215485"/>
            <a:ext cx="6715126" cy="4661440"/>
          </a:xfrm>
        </p:spPr>
        <p:txBody>
          <a:bodyPr>
            <a:normAutofit/>
          </a:bodyPr>
          <a:lstStyle/>
          <a:p>
            <a:r>
              <a:rPr lang="en-US" b="1" dirty="0"/>
              <a:t>Pulsative</a:t>
            </a:r>
            <a:r>
              <a:rPr lang="en-US" dirty="0"/>
              <a:t> Signals = quasi-periodic + well-defined specific morphologies</a:t>
            </a:r>
          </a:p>
          <a:p>
            <a:pPr lvl="1"/>
            <a:r>
              <a:rPr lang="en-US" dirty="0"/>
              <a:t>Examples: electrocardiogram (ECG), photoplethysmography (PPG), arterial blood pressure (ABP), etc.</a:t>
            </a:r>
          </a:p>
          <a:p>
            <a:pPr marL="457200" lvl="1" indent="0">
              <a:buNone/>
            </a:pPr>
            <a:endParaRPr lang="en-US" sz="2400" dirty="0"/>
          </a:p>
          <a:p>
            <a:pPr marL="457200" lvl="1" indent="0">
              <a:buNone/>
            </a:pPr>
            <a:endParaRPr lang="en-US" sz="2400" dirty="0"/>
          </a:p>
          <a:p>
            <a:r>
              <a:rPr lang="en-US" dirty="0"/>
              <a:t>Well-defined Imputation Task</a:t>
            </a:r>
          </a:p>
          <a:p>
            <a:pPr lvl="1"/>
            <a:r>
              <a:rPr lang="en-US" dirty="0">
                <a:solidFill>
                  <a:schemeClr val="bg1"/>
                </a:solidFill>
              </a:rPr>
              <a:t>Rich quasiperiodic information</a:t>
            </a:r>
          </a:p>
          <a:p>
            <a:pPr lvl="1"/>
            <a:r>
              <a:rPr lang="en-US" dirty="0">
                <a:solidFill>
                  <a:schemeClr val="bg1"/>
                </a:solidFill>
              </a:rPr>
              <a:t>Directly impacts clinical downstream tasks</a:t>
            </a:r>
          </a:p>
          <a:p>
            <a:pPr lvl="1"/>
            <a:r>
              <a:rPr lang="en-US" dirty="0">
                <a:solidFill>
                  <a:schemeClr val="bg1"/>
                </a:solidFill>
              </a:rPr>
              <a:t>Supports interpretability</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5</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lstStyle/>
          <a:p>
            <a:r>
              <a:rPr lang="en-US" dirty="0"/>
              <a:t>Defining mHealth Pulsative Signals</a:t>
            </a:r>
          </a:p>
        </p:txBody>
      </p:sp>
      <p:pic>
        <p:nvPicPr>
          <p:cNvPr id="8" name="Picture 4" descr="A novel ECG signal classification method using DEA-ELM - ScienceDirect">
            <a:extLst>
              <a:ext uri="{FF2B5EF4-FFF2-40B4-BE49-F238E27FC236}">
                <a16:creationId xmlns:a16="http://schemas.microsoft.com/office/drawing/2014/main" id="{7575AA70-0FFF-D2F8-E4C7-BAA69A2E5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8342" y="2434561"/>
            <a:ext cx="4419600" cy="21175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69F6A7A-33D3-270F-71A3-E1DE14D47218}"/>
              </a:ext>
            </a:extLst>
          </p:cNvPr>
          <p:cNvSpPr txBox="1"/>
          <p:nvPr/>
        </p:nvSpPr>
        <p:spPr>
          <a:xfrm>
            <a:off x="7577452" y="1731078"/>
            <a:ext cx="4233548" cy="646331"/>
          </a:xfrm>
          <a:prstGeom prst="rect">
            <a:avLst/>
          </a:prstGeom>
          <a:noFill/>
        </p:spPr>
        <p:txBody>
          <a:bodyPr wrap="square" rtlCol="0">
            <a:spAutoFit/>
          </a:bodyPr>
          <a:lstStyle/>
          <a:p>
            <a:pPr algn="ctr"/>
            <a:r>
              <a:rPr lang="en-US" dirty="0">
                <a:solidFill>
                  <a:srgbClr val="262626"/>
                </a:solidFill>
                <a:latin typeface="Roboto" panose="02000000000000000000" pitchFamily="2" charset="0"/>
                <a:ea typeface="Roboto" panose="02000000000000000000" pitchFamily="2" charset="0"/>
              </a:rPr>
              <a:t>ECG Signal with</a:t>
            </a:r>
          </a:p>
          <a:p>
            <a:pPr algn="ctr"/>
            <a:r>
              <a:rPr lang="en-US" dirty="0">
                <a:solidFill>
                  <a:srgbClr val="262626"/>
                </a:solidFill>
                <a:latin typeface="Roboto" panose="02000000000000000000" pitchFamily="2" charset="0"/>
                <a:ea typeface="Roboto" panose="02000000000000000000" pitchFamily="2" charset="0"/>
              </a:rPr>
              <a:t>Annotated Morphologies [2]</a:t>
            </a:r>
          </a:p>
        </p:txBody>
      </p:sp>
      <p:sp>
        <p:nvSpPr>
          <p:cNvPr id="5" name="TextBox 4">
            <a:extLst>
              <a:ext uri="{FF2B5EF4-FFF2-40B4-BE49-F238E27FC236}">
                <a16:creationId xmlns:a16="http://schemas.microsoft.com/office/drawing/2014/main" id="{BE908362-08B9-1D6B-3CDC-BCC2DEA830CD}"/>
              </a:ext>
            </a:extLst>
          </p:cNvPr>
          <p:cNvSpPr txBox="1"/>
          <p:nvPr/>
        </p:nvSpPr>
        <p:spPr>
          <a:xfrm>
            <a:off x="381000" y="6237024"/>
            <a:ext cx="9105900" cy="430887"/>
          </a:xfrm>
          <a:prstGeom prst="rect">
            <a:avLst/>
          </a:prstGeom>
          <a:noFill/>
        </p:spPr>
        <p:txBody>
          <a:bodyPr wrap="square" rtlCol="0">
            <a:spAutoFit/>
          </a:bodyPr>
          <a:lstStyle/>
          <a:p>
            <a:r>
              <a:rPr lang="en-US" sz="1100" b="0" i="0" dirty="0">
                <a:solidFill>
                  <a:srgbClr val="262626"/>
                </a:solidFill>
                <a:effectLst/>
                <a:latin typeface="Roboto" panose="02000000000000000000" pitchFamily="2" charset="0"/>
                <a:ea typeface="Roboto" panose="02000000000000000000" pitchFamily="2" charset="0"/>
              </a:rPr>
              <a:t>[2] Pombo, Nuno &amp; Silva, Bruno &amp; </a:t>
            </a:r>
            <a:r>
              <a:rPr lang="en-US" sz="1100" b="0" i="0" dirty="0" err="1">
                <a:solidFill>
                  <a:srgbClr val="262626"/>
                </a:solidFill>
                <a:effectLst/>
                <a:latin typeface="Roboto" panose="02000000000000000000" pitchFamily="2" charset="0"/>
                <a:ea typeface="Roboto" panose="02000000000000000000" pitchFamily="2" charset="0"/>
              </a:rPr>
              <a:t>Pinho</a:t>
            </a:r>
            <a:r>
              <a:rPr lang="en-US" sz="1100" b="0" i="0" dirty="0">
                <a:solidFill>
                  <a:srgbClr val="262626"/>
                </a:solidFill>
                <a:effectLst/>
                <a:latin typeface="Roboto" panose="02000000000000000000" pitchFamily="2" charset="0"/>
                <a:ea typeface="Roboto" panose="02000000000000000000" pitchFamily="2" charset="0"/>
              </a:rPr>
              <a:t>, André &amp; Garcia, Nuno. (2020). Classifier Precision Analysis for Sleep Apnea Detection Using ECG Signals. IEEE Access. 8. 1-1. 10.1109/ACCESS.2020.3036024. </a:t>
            </a:r>
            <a:endParaRPr lang="en-US" sz="1100" dirty="0">
              <a:solidFill>
                <a:srgbClr val="262626"/>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258371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1000" y="1215485"/>
            <a:ext cx="6715126" cy="4661440"/>
          </a:xfrm>
        </p:spPr>
        <p:txBody>
          <a:bodyPr>
            <a:normAutofit/>
          </a:bodyPr>
          <a:lstStyle/>
          <a:p>
            <a:r>
              <a:rPr lang="en-US" b="1" dirty="0"/>
              <a:t>Pulsative</a:t>
            </a:r>
            <a:r>
              <a:rPr lang="en-US" dirty="0"/>
              <a:t> Signals = quasi-periodic + well-defined specific morphologies</a:t>
            </a:r>
          </a:p>
          <a:p>
            <a:pPr lvl="1"/>
            <a:r>
              <a:rPr lang="en-US" dirty="0"/>
              <a:t>Examples: electrocardiogram (ECG), photoplethysmography (PPG), arterial blood pressure (ABP), etc.</a:t>
            </a:r>
          </a:p>
          <a:p>
            <a:pPr marL="457200" lvl="1" indent="0">
              <a:buNone/>
            </a:pPr>
            <a:endParaRPr lang="en-US" sz="2400" dirty="0"/>
          </a:p>
          <a:p>
            <a:pPr marL="457200" lvl="1" indent="0">
              <a:buNone/>
            </a:pPr>
            <a:endParaRPr lang="en-US" sz="2400" dirty="0"/>
          </a:p>
          <a:p>
            <a:r>
              <a:rPr lang="en-US" dirty="0"/>
              <a:t>Well-defined Imputation Task</a:t>
            </a:r>
          </a:p>
          <a:p>
            <a:pPr lvl="1"/>
            <a:r>
              <a:rPr lang="en-US" b="1" dirty="0"/>
              <a:t>Rich quasiperiodic information</a:t>
            </a:r>
          </a:p>
          <a:p>
            <a:pPr lvl="1"/>
            <a:r>
              <a:rPr lang="en-US" dirty="0">
                <a:solidFill>
                  <a:schemeClr val="bg1"/>
                </a:solidFill>
              </a:rPr>
              <a:t>impacts clinical downstream tasks</a:t>
            </a:r>
          </a:p>
          <a:p>
            <a:pPr lvl="1"/>
            <a:r>
              <a:rPr lang="en-US" dirty="0">
                <a:solidFill>
                  <a:schemeClr val="bg1"/>
                </a:solidFill>
              </a:rPr>
              <a:t>Supports interpretability</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6</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lstStyle/>
          <a:p>
            <a:r>
              <a:rPr lang="en-US" dirty="0"/>
              <a:t>Defining mHealth Pulsative Signals</a:t>
            </a:r>
          </a:p>
        </p:txBody>
      </p:sp>
      <p:pic>
        <p:nvPicPr>
          <p:cNvPr id="1026" name="Picture 2" descr="PPG ABP ECG">
            <a:extLst>
              <a:ext uri="{FF2B5EF4-FFF2-40B4-BE49-F238E27FC236}">
                <a16:creationId xmlns:a16="http://schemas.microsoft.com/office/drawing/2014/main" id="{65DF8C5A-164B-30B9-310F-9B5CBCA01B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500" t="60876" r="816"/>
          <a:stretch/>
        </p:blipFill>
        <p:spPr bwMode="auto">
          <a:xfrm>
            <a:off x="7753349" y="2341818"/>
            <a:ext cx="3876676" cy="24087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B399E4F-D310-8A24-881A-47E7A348369E}"/>
              </a:ext>
            </a:extLst>
          </p:cNvPr>
          <p:cNvSpPr txBox="1"/>
          <p:nvPr/>
        </p:nvSpPr>
        <p:spPr>
          <a:xfrm>
            <a:off x="7612885" y="1871357"/>
            <a:ext cx="4233548" cy="369332"/>
          </a:xfrm>
          <a:prstGeom prst="rect">
            <a:avLst/>
          </a:prstGeom>
          <a:noFill/>
        </p:spPr>
        <p:txBody>
          <a:bodyPr wrap="square" rtlCol="0">
            <a:spAutoFit/>
          </a:bodyPr>
          <a:lstStyle/>
          <a:p>
            <a:pPr algn="ctr"/>
            <a:r>
              <a:rPr lang="en-US" dirty="0">
                <a:solidFill>
                  <a:srgbClr val="262626"/>
                </a:solidFill>
                <a:latin typeface="Roboto" panose="02000000000000000000" pitchFamily="2" charset="0"/>
                <a:ea typeface="Roboto" panose="02000000000000000000" pitchFamily="2" charset="0"/>
              </a:rPr>
              <a:t>ECG, PPG, ABP signals [3]</a:t>
            </a:r>
          </a:p>
        </p:txBody>
      </p:sp>
      <p:sp>
        <p:nvSpPr>
          <p:cNvPr id="7" name="Rectangle 6">
            <a:extLst>
              <a:ext uri="{FF2B5EF4-FFF2-40B4-BE49-F238E27FC236}">
                <a16:creationId xmlns:a16="http://schemas.microsoft.com/office/drawing/2014/main" id="{CCFEEAA1-6B1B-869C-A305-FF73C65A6BB0}"/>
              </a:ext>
            </a:extLst>
          </p:cNvPr>
          <p:cNvSpPr/>
          <p:nvPr/>
        </p:nvSpPr>
        <p:spPr>
          <a:xfrm>
            <a:off x="9948734" y="2419350"/>
            <a:ext cx="666750" cy="224790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E2C10AD-5D1B-E2ED-65A4-D60F8E62EAFF}"/>
              </a:ext>
            </a:extLst>
          </p:cNvPr>
          <p:cNvSpPr txBox="1"/>
          <p:nvPr/>
        </p:nvSpPr>
        <p:spPr>
          <a:xfrm>
            <a:off x="9379771" y="4817395"/>
            <a:ext cx="1804675" cy="646331"/>
          </a:xfrm>
          <a:prstGeom prst="rect">
            <a:avLst/>
          </a:prstGeom>
          <a:noFill/>
        </p:spPr>
        <p:txBody>
          <a:bodyPr wrap="square" rtlCol="0">
            <a:spAutoFit/>
          </a:bodyPr>
          <a:lstStyle/>
          <a:p>
            <a:pPr algn="ctr"/>
            <a:r>
              <a:rPr lang="en-US" dirty="0">
                <a:solidFill>
                  <a:srgbClr val="262626"/>
                </a:solidFill>
                <a:latin typeface="Roboto" panose="02000000000000000000" pitchFamily="2" charset="0"/>
                <a:ea typeface="Roboto" panose="02000000000000000000" pitchFamily="2" charset="0"/>
              </a:rPr>
              <a:t>Block of missingness</a:t>
            </a:r>
          </a:p>
        </p:txBody>
      </p:sp>
      <p:sp>
        <p:nvSpPr>
          <p:cNvPr id="5" name="TextBox 4">
            <a:extLst>
              <a:ext uri="{FF2B5EF4-FFF2-40B4-BE49-F238E27FC236}">
                <a16:creationId xmlns:a16="http://schemas.microsoft.com/office/drawing/2014/main" id="{18C3E858-21AF-87A3-4ED9-A7AA83274592}"/>
              </a:ext>
            </a:extLst>
          </p:cNvPr>
          <p:cNvSpPr txBox="1"/>
          <p:nvPr/>
        </p:nvSpPr>
        <p:spPr>
          <a:xfrm>
            <a:off x="381000" y="6237024"/>
            <a:ext cx="9105900" cy="430887"/>
          </a:xfrm>
          <a:prstGeom prst="rect">
            <a:avLst/>
          </a:prstGeom>
          <a:noFill/>
        </p:spPr>
        <p:txBody>
          <a:bodyPr wrap="square" rtlCol="0">
            <a:spAutoFit/>
          </a:bodyPr>
          <a:lstStyle/>
          <a:p>
            <a:r>
              <a:rPr lang="en-US" sz="1100" b="0" i="0" dirty="0">
                <a:solidFill>
                  <a:srgbClr val="262626"/>
                </a:solidFill>
                <a:effectLst/>
                <a:latin typeface="Roboto" panose="02000000000000000000" pitchFamily="2" charset="0"/>
                <a:ea typeface="Roboto" panose="02000000000000000000" pitchFamily="2" charset="0"/>
              </a:rPr>
              <a:t>[3] </a:t>
            </a:r>
            <a:r>
              <a:rPr lang="en-US" sz="1100" b="0" i="0" dirty="0" err="1">
                <a:solidFill>
                  <a:srgbClr val="262626"/>
                </a:solidFill>
                <a:effectLst/>
                <a:latin typeface="Roboto" panose="02000000000000000000" pitchFamily="2" charset="0"/>
                <a:ea typeface="Roboto" panose="02000000000000000000" pitchFamily="2" charset="0"/>
              </a:rPr>
              <a:t>FibriCheck</a:t>
            </a:r>
            <a:r>
              <a:rPr lang="en-US" sz="1100" b="0" i="0" dirty="0">
                <a:solidFill>
                  <a:srgbClr val="262626"/>
                </a:solidFill>
                <a:effectLst/>
                <a:latin typeface="Roboto" panose="02000000000000000000" pitchFamily="2" charset="0"/>
                <a:ea typeface="Roboto" panose="02000000000000000000" pitchFamily="2" charset="0"/>
              </a:rPr>
              <a:t> . (n.d.). </a:t>
            </a:r>
            <a:r>
              <a:rPr lang="en-US" sz="1100" b="0" i="1" dirty="0" err="1">
                <a:solidFill>
                  <a:srgbClr val="262626"/>
                </a:solidFill>
                <a:effectLst/>
                <a:latin typeface="Roboto" panose="02000000000000000000" pitchFamily="2" charset="0"/>
                <a:ea typeface="Roboto" panose="02000000000000000000" pitchFamily="2" charset="0"/>
              </a:rPr>
              <a:t>Fibricheck</a:t>
            </a:r>
            <a:r>
              <a:rPr lang="en-US" sz="1100" b="0" i="1" dirty="0">
                <a:solidFill>
                  <a:srgbClr val="262626"/>
                </a:solidFill>
                <a:effectLst/>
                <a:latin typeface="Roboto" panose="02000000000000000000" pitchFamily="2" charset="0"/>
                <a:ea typeface="Roboto" panose="02000000000000000000" pitchFamily="2" charset="0"/>
              </a:rPr>
              <a:t> beat-to-beat accuracy compared with wearable ECG in broad dynamic range</a:t>
            </a:r>
            <a:r>
              <a:rPr lang="en-US" sz="1100" b="0" i="0" dirty="0">
                <a:solidFill>
                  <a:srgbClr val="262626"/>
                </a:solidFill>
                <a:effectLst/>
                <a:latin typeface="Roboto" panose="02000000000000000000" pitchFamily="2" charset="0"/>
                <a:ea typeface="Roboto" panose="02000000000000000000" pitchFamily="2" charset="0"/>
              </a:rPr>
              <a:t>. Retrieved from https://www.fibricheck.com/fibricheck-beat-to-beat-accuracy-compared-with-wearable-ecg-in-broad-dynamic-range/ </a:t>
            </a:r>
            <a:endParaRPr lang="en-US" sz="1100" dirty="0">
              <a:solidFill>
                <a:srgbClr val="262626"/>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38478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1000" y="1215485"/>
            <a:ext cx="6715126" cy="4661440"/>
          </a:xfrm>
        </p:spPr>
        <p:txBody>
          <a:bodyPr>
            <a:normAutofit/>
          </a:bodyPr>
          <a:lstStyle/>
          <a:p>
            <a:r>
              <a:rPr lang="en-US" b="1" dirty="0"/>
              <a:t>Pulsative</a:t>
            </a:r>
            <a:r>
              <a:rPr lang="en-US" dirty="0"/>
              <a:t> Signals = quasi-periodic + well-defined specific morphologies</a:t>
            </a:r>
          </a:p>
          <a:p>
            <a:pPr lvl="1"/>
            <a:r>
              <a:rPr lang="en-US" dirty="0"/>
              <a:t>Examples: electrocardiogram (ECG), photoplethysmography (PPG), arterial blood pressure (ABP), etc.</a:t>
            </a:r>
          </a:p>
          <a:p>
            <a:pPr marL="457200" lvl="1" indent="0">
              <a:buNone/>
            </a:pPr>
            <a:endParaRPr lang="en-US" sz="2400" dirty="0"/>
          </a:p>
          <a:p>
            <a:pPr marL="457200" lvl="1" indent="0">
              <a:buNone/>
            </a:pPr>
            <a:endParaRPr lang="en-US" sz="2400" dirty="0"/>
          </a:p>
          <a:p>
            <a:r>
              <a:rPr lang="en-US" dirty="0"/>
              <a:t>Well-defined Imputation Task</a:t>
            </a:r>
          </a:p>
          <a:p>
            <a:pPr lvl="1"/>
            <a:r>
              <a:rPr lang="en-US" dirty="0"/>
              <a:t>Rich quasiperiodic information</a:t>
            </a:r>
          </a:p>
          <a:p>
            <a:pPr lvl="1"/>
            <a:r>
              <a:rPr lang="en-US" b="1" dirty="0"/>
              <a:t>Directly impacts clinical downstream tasks</a:t>
            </a:r>
          </a:p>
          <a:p>
            <a:pPr lvl="1"/>
            <a:r>
              <a:rPr lang="en-US" dirty="0">
                <a:solidFill>
                  <a:schemeClr val="bg1"/>
                </a:solidFill>
              </a:rPr>
              <a:t>Supports interpretability</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7</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lstStyle/>
          <a:p>
            <a:r>
              <a:rPr lang="en-US" dirty="0"/>
              <a:t>Defining mHealth Pulsative Signals</a:t>
            </a:r>
          </a:p>
        </p:txBody>
      </p:sp>
      <p:pic>
        <p:nvPicPr>
          <p:cNvPr id="2050" name="Picture 2">
            <a:extLst>
              <a:ext uri="{FF2B5EF4-FFF2-40B4-BE49-F238E27FC236}">
                <a16:creationId xmlns:a16="http://schemas.microsoft.com/office/drawing/2014/main" id="{5FF47D93-10A2-EEF2-E102-D895B16C87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891"/>
          <a:stretch/>
        </p:blipFill>
        <p:spPr bwMode="auto">
          <a:xfrm>
            <a:off x="7476174" y="3279505"/>
            <a:ext cx="1749425" cy="112395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F5FE0E77-045C-699C-5073-397081660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24"/>
          <a:stretch/>
        </p:blipFill>
        <p:spPr bwMode="auto">
          <a:xfrm>
            <a:off x="9727249" y="3279505"/>
            <a:ext cx="1758950" cy="112395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8D17203D-98FD-1D74-5DE4-C850F6556396}"/>
              </a:ext>
            </a:extLst>
          </p:cNvPr>
          <p:cNvCxnSpPr>
            <a:stCxn id="2050" idx="3"/>
            <a:endCxn id="2051" idx="1"/>
          </p:cNvCxnSpPr>
          <p:nvPr/>
        </p:nvCxnSpPr>
        <p:spPr>
          <a:xfrm>
            <a:off x="9225599" y="3841480"/>
            <a:ext cx="501650" cy="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79B4F738-2C83-B633-DE5D-D55748B00762}"/>
              </a:ext>
            </a:extLst>
          </p:cNvPr>
          <p:cNvSpPr txBox="1"/>
          <p:nvPr/>
        </p:nvSpPr>
        <p:spPr>
          <a:xfrm>
            <a:off x="7359650" y="2656304"/>
            <a:ext cx="4233548" cy="646331"/>
          </a:xfrm>
          <a:prstGeom prst="rect">
            <a:avLst/>
          </a:prstGeom>
          <a:noFill/>
        </p:spPr>
        <p:txBody>
          <a:bodyPr wrap="square" rtlCol="0">
            <a:spAutoFit/>
          </a:bodyPr>
          <a:lstStyle/>
          <a:p>
            <a:pPr algn="ctr"/>
            <a:r>
              <a:rPr lang="en-US" sz="1800" b="0" i="0" u="none" strike="noStrike" dirty="0">
                <a:solidFill>
                  <a:srgbClr val="262626"/>
                </a:solidFill>
                <a:effectLst/>
                <a:latin typeface="Roboto" panose="02000000000000000000" pitchFamily="2" charset="0"/>
              </a:rPr>
              <a:t>Effect of myocardial infarction</a:t>
            </a:r>
          </a:p>
          <a:p>
            <a:pPr algn="ctr"/>
            <a:r>
              <a:rPr lang="en-US" sz="1800" b="0" i="0" u="none" strike="noStrike" dirty="0">
                <a:solidFill>
                  <a:srgbClr val="262626"/>
                </a:solidFill>
                <a:effectLst/>
                <a:latin typeface="Roboto" panose="02000000000000000000" pitchFamily="2" charset="0"/>
              </a:rPr>
              <a:t>on ECG Morphology [4]</a:t>
            </a:r>
            <a:endParaRPr lang="en-US" dirty="0">
              <a:solidFill>
                <a:srgbClr val="262626"/>
              </a:solidFill>
              <a:latin typeface="Roboto" panose="02000000000000000000" pitchFamily="2" charset="0"/>
              <a:ea typeface="Roboto" panose="02000000000000000000" pitchFamily="2" charset="0"/>
            </a:endParaRPr>
          </a:p>
        </p:txBody>
      </p:sp>
      <p:sp>
        <p:nvSpPr>
          <p:cNvPr id="5" name="TextBox 4">
            <a:extLst>
              <a:ext uri="{FF2B5EF4-FFF2-40B4-BE49-F238E27FC236}">
                <a16:creationId xmlns:a16="http://schemas.microsoft.com/office/drawing/2014/main" id="{B9B63471-F347-E455-E726-DFCBD013D6B2}"/>
              </a:ext>
            </a:extLst>
          </p:cNvPr>
          <p:cNvSpPr txBox="1"/>
          <p:nvPr/>
        </p:nvSpPr>
        <p:spPr>
          <a:xfrm>
            <a:off x="381000" y="6237024"/>
            <a:ext cx="9105900" cy="600164"/>
          </a:xfrm>
          <a:prstGeom prst="rect">
            <a:avLst/>
          </a:prstGeom>
          <a:noFill/>
        </p:spPr>
        <p:txBody>
          <a:bodyPr wrap="square" rtlCol="0">
            <a:spAutoFit/>
          </a:bodyPr>
          <a:lstStyle/>
          <a:p>
            <a:r>
              <a:rPr lang="en-US" sz="1100" b="0" i="0" dirty="0">
                <a:solidFill>
                  <a:srgbClr val="262626"/>
                </a:solidFill>
                <a:effectLst/>
                <a:latin typeface="Roboto" panose="02000000000000000000" pitchFamily="2" charset="0"/>
                <a:ea typeface="Roboto" panose="02000000000000000000" pitchFamily="2" charset="0"/>
              </a:rPr>
              <a:t>[4] </a:t>
            </a:r>
            <a:r>
              <a:rPr lang="en-US" sz="1100" i="1" dirty="0">
                <a:effectLst/>
              </a:rPr>
              <a:t>ST segment elevation in acute myocardial ischemia and differential diagnoses</a:t>
            </a:r>
            <a:r>
              <a:rPr lang="en-US" sz="1100" dirty="0">
                <a:effectLst/>
              </a:rPr>
              <a:t>. ECG &amp; ECHO Learning. (2021, July 14). Retrieved October 21, 2022, from https://ecgwaves.com/topic/ecg-st-elevation-segment-ischemia-myocardial-infarction-stemi/ </a:t>
            </a:r>
          </a:p>
          <a:p>
            <a:endParaRPr lang="en-US" sz="1100" dirty="0">
              <a:solidFill>
                <a:srgbClr val="262626"/>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878668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1000" y="1215485"/>
            <a:ext cx="6715126" cy="4661440"/>
          </a:xfrm>
        </p:spPr>
        <p:txBody>
          <a:bodyPr>
            <a:normAutofit/>
          </a:bodyPr>
          <a:lstStyle/>
          <a:p>
            <a:r>
              <a:rPr lang="en-US" b="1" dirty="0"/>
              <a:t>Pulsative</a:t>
            </a:r>
            <a:r>
              <a:rPr lang="en-US" dirty="0"/>
              <a:t> Signals = quasi-periodic + well-defined specific morphologies</a:t>
            </a:r>
          </a:p>
          <a:p>
            <a:pPr lvl="1"/>
            <a:r>
              <a:rPr lang="en-US" dirty="0"/>
              <a:t>Examples: electrocardiogram (ECG), photoplethysmography (PPG), arterial blood pressure (ABP), etc.</a:t>
            </a:r>
          </a:p>
          <a:p>
            <a:pPr marL="457200" lvl="1" indent="0">
              <a:buNone/>
            </a:pPr>
            <a:endParaRPr lang="en-US" sz="2400" dirty="0"/>
          </a:p>
          <a:p>
            <a:pPr marL="457200" lvl="1" indent="0">
              <a:buNone/>
            </a:pPr>
            <a:endParaRPr lang="en-US" sz="2400" dirty="0"/>
          </a:p>
          <a:p>
            <a:r>
              <a:rPr lang="en-US" dirty="0"/>
              <a:t>Well-defined Imputation Task</a:t>
            </a:r>
          </a:p>
          <a:p>
            <a:pPr lvl="1"/>
            <a:r>
              <a:rPr lang="en-US" dirty="0"/>
              <a:t>Rich quasiperiodic information</a:t>
            </a:r>
          </a:p>
          <a:p>
            <a:pPr lvl="1"/>
            <a:r>
              <a:rPr lang="en-US" dirty="0"/>
              <a:t>Directly impacts clinical downstream tasks</a:t>
            </a:r>
          </a:p>
          <a:p>
            <a:pPr lvl="1"/>
            <a:r>
              <a:rPr lang="en-US" b="1" dirty="0"/>
              <a:t>Supports interpretability</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8</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lstStyle/>
          <a:p>
            <a:r>
              <a:rPr lang="en-US" dirty="0"/>
              <a:t>Defining mHealth Pulsative Signals</a:t>
            </a:r>
          </a:p>
        </p:txBody>
      </p:sp>
      <p:pic>
        <p:nvPicPr>
          <p:cNvPr id="7" name="Picture 98">
            <a:extLst>
              <a:ext uri="{FF2B5EF4-FFF2-40B4-BE49-F238E27FC236}">
                <a16:creationId xmlns:a16="http://schemas.microsoft.com/office/drawing/2014/main" id="{57A0E412-3459-4F47-0421-5270ECCC3F0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808" y="3111865"/>
            <a:ext cx="4443984" cy="86868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8">
            <a:extLst>
              <a:ext uri="{FF2B5EF4-FFF2-40B4-BE49-F238E27FC236}">
                <a16:creationId xmlns:a16="http://schemas.microsoft.com/office/drawing/2014/main" id="{74BB3EA5-86A6-1B92-D4FF-9D0A0D3087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9" t="38602" r="2412" b="37422"/>
          <a:stretch/>
        </p:blipFill>
        <p:spPr bwMode="auto">
          <a:xfrm>
            <a:off x="7226808" y="3980545"/>
            <a:ext cx="4597753" cy="2090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B7A3E2-BDB7-36BF-3E03-B7FE82B1E807}"/>
              </a:ext>
            </a:extLst>
          </p:cNvPr>
          <p:cNvSpPr txBox="1"/>
          <p:nvPr/>
        </p:nvSpPr>
        <p:spPr>
          <a:xfrm>
            <a:off x="7149923" y="2742533"/>
            <a:ext cx="4597753" cy="369332"/>
          </a:xfrm>
          <a:prstGeom prst="rect">
            <a:avLst/>
          </a:prstGeom>
          <a:noFill/>
        </p:spPr>
        <p:txBody>
          <a:bodyPr wrap="square" rtlCol="0">
            <a:spAutoFit/>
          </a:bodyPr>
          <a:lstStyle/>
          <a:p>
            <a:pPr algn="ctr"/>
            <a:r>
              <a:rPr lang="en-US" sz="1800" b="0" i="0" u="none" strike="noStrike" dirty="0">
                <a:solidFill>
                  <a:srgbClr val="262626"/>
                </a:solidFill>
                <a:effectLst/>
                <a:latin typeface="Roboto" panose="02000000000000000000" pitchFamily="2" charset="0"/>
              </a:rPr>
              <a:t>Comparing Imputation with Ground Truth</a:t>
            </a:r>
            <a:endParaRPr lang="en-US" dirty="0">
              <a:solidFill>
                <a:srgbClr val="262626"/>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8218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1000" y="1215485"/>
            <a:ext cx="6715126" cy="4661440"/>
          </a:xfrm>
        </p:spPr>
        <p:txBody>
          <a:bodyPr>
            <a:normAutofit/>
          </a:bodyPr>
          <a:lstStyle/>
          <a:p>
            <a:r>
              <a:rPr lang="en-US" b="1" dirty="0"/>
              <a:t>Pulsative</a:t>
            </a:r>
            <a:r>
              <a:rPr lang="en-US" dirty="0"/>
              <a:t> Signals = quasi-periodic + well-defined specific morphologies</a:t>
            </a:r>
          </a:p>
          <a:p>
            <a:pPr lvl="1"/>
            <a:r>
              <a:rPr lang="en-US" dirty="0"/>
              <a:t>Examples: electrocardiogram (ECG), photoplethysmography (PPG), arterial blood pressure (ABP), etc.</a:t>
            </a:r>
          </a:p>
          <a:p>
            <a:pPr marL="457200" lvl="1" indent="0">
              <a:buNone/>
            </a:pPr>
            <a:endParaRPr lang="en-US" sz="2400" dirty="0"/>
          </a:p>
          <a:p>
            <a:pPr marL="457200" lvl="1" indent="0">
              <a:buNone/>
            </a:pPr>
            <a:endParaRPr lang="en-US" sz="2400" dirty="0"/>
          </a:p>
          <a:p>
            <a:r>
              <a:rPr lang="en-US" dirty="0"/>
              <a:t>Well-defined Imputation Task</a:t>
            </a:r>
          </a:p>
          <a:p>
            <a:pPr lvl="1"/>
            <a:r>
              <a:rPr lang="en-US" dirty="0"/>
              <a:t>Rich quasiperiodic information</a:t>
            </a:r>
          </a:p>
          <a:p>
            <a:pPr lvl="1"/>
            <a:r>
              <a:rPr lang="en-US" dirty="0"/>
              <a:t>Directly impacts clinical downstream tasks</a:t>
            </a:r>
          </a:p>
          <a:p>
            <a:pPr lvl="1"/>
            <a:r>
              <a:rPr lang="en-US" b="1" dirty="0"/>
              <a:t>Supports interpretability</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9</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lstStyle/>
          <a:p>
            <a:r>
              <a:rPr lang="en-US" dirty="0"/>
              <a:t>Defining mHealth Pulsative Signals</a:t>
            </a:r>
          </a:p>
        </p:txBody>
      </p:sp>
      <p:pic>
        <p:nvPicPr>
          <p:cNvPr id="7" name="Picture 98">
            <a:extLst>
              <a:ext uri="{FF2B5EF4-FFF2-40B4-BE49-F238E27FC236}">
                <a16:creationId xmlns:a16="http://schemas.microsoft.com/office/drawing/2014/main" id="{57A0E412-3459-4F47-0421-5270ECCC3F0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6808" y="3111865"/>
            <a:ext cx="4443984" cy="8686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B7A3E2-BDB7-36BF-3E03-B7FE82B1E807}"/>
              </a:ext>
            </a:extLst>
          </p:cNvPr>
          <p:cNvSpPr txBox="1"/>
          <p:nvPr/>
        </p:nvSpPr>
        <p:spPr>
          <a:xfrm>
            <a:off x="7149923" y="2742533"/>
            <a:ext cx="4597753" cy="369332"/>
          </a:xfrm>
          <a:prstGeom prst="rect">
            <a:avLst/>
          </a:prstGeom>
          <a:noFill/>
        </p:spPr>
        <p:txBody>
          <a:bodyPr wrap="square" rtlCol="0">
            <a:spAutoFit/>
          </a:bodyPr>
          <a:lstStyle/>
          <a:p>
            <a:pPr algn="ctr"/>
            <a:r>
              <a:rPr lang="en-US" sz="1800" b="0" i="0" u="none" strike="noStrike" dirty="0">
                <a:solidFill>
                  <a:srgbClr val="262626"/>
                </a:solidFill>
                <a:effectLst/>
                <a:latin typeface="Roboto" panose="02000000000000000000" pitchFamily="2" charset="0"/>
              </a:rPr>
              <a:t>Comparing Imputation with Ground Truth</a:t>
            </a:r>
            <a:endParaRPr lang="en-US" dirty="0">
              <a:solidFill>
                <a:srgbClr val="262626"/>
              </a:solidFill>
              <a:latin typeface="Roboto" panose="02000000000000000000" pitchFamily="2" charset="0"/>
              <a:ea typeface="Roboto" panose="02000000000000000000" pitchFamily="2" charset="0"/>
            </a:endParaRPr>
          </a:p>
        </p:txBody>
      </p:sp>
      <p:sp>
        <p:nvSpPr>
          <p:cNvPr id="10" name="Rectangle 9">
            <a:extLst>
              <a:ext uri="{FF2B5EF4-FFF2-40B4-BE49-F238E27FC236}">
                <a16:creationId xmlns:a16="http://schemas.microsoft.com/office/drawing/2014/main" id="{46496191-0998-972F-B906-67FA47141639}"/>
              </a:ext>
            </a:extLst>
          </p:cNvPr>
          <p:cNvSpPr/>
          <p:nvPr/>
        </p:nvSpPr>
        <p:spPr>
          <a:xfrm>
            <a:off x="9222379" y="3111865"/>
            <a:ext cx="1358537" cy="8686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2559C07-23C4-C9D6-BA71-BFC2B69D49EC}"/>
              </a:ext>
            </a:extLst>
          </p:cNvPr>
          <p:cNvSpPr txBox="1"/>
          <p:nvPr/>
        </p:nvSpPr>
        <p:spPr>
          <a:xfrm>
            <a:off x="9418548" y="3998720"/>
            <a:ext cx="1941557" cy="369332"/>
          </a:xfrm>
          <a:prstGeom prst="rect">
            <a:avLst/>
          </a:prstGeom>
          <a:solidFill>
            <a:schemeClr val="bg1"/>
          </a:solidFill>
        </p:spPr>
        <p:txBody>
          <a:bodyPr wrap="none" rtlCol="0">
            <a:spAutoFit/>
          </a:bodyPr>
          <a:lstStyle/>
          <a:p>
            <a:r>
              <a:rPr lang="en-US" dirty="0"/>
              <a:t>Incorrect Rhythm</a:t>
            </a:r>
          </a:p>
        </p:txBody>
      </p:sp>
      <p:sp>
        <p:nvSpPr>
          <p:cNvPr id="6" name="Rectangle 5">
            <a:extLst>
              <a:ext uri="{FF2B5EF4-FFF2-40B4-BE49-F238E27FC236}">
                <a16:creationId xmlns:a16="http://schemas.microsoft.com/office/drawing/2014/main" id="{958623F5-8682-7CA3-37C5-A16EACFFF031}"/>
              </a:ext>
            </a:extLst>
          </p:cNvPr>
          <p:cNvSpPr/>
          <p:nvPr/>
        </p:nvSpPr>
        <p:spPr>
          <a:xfrm>
            <a:off x="8299269" y="3711300"/>
            <a:ext cx="174171" cy="2525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4684DCC-E5A1-40DF-E669-A6E6BCCBE5B6}"/>
              </a:ext>
            </a:extLst>
          </p:cNvPr>
          <p:cNvSpPr txBox="1"/>
          <p:nvPr/>
        </p:nvSpPr>
        <p:spPr>
          <a:xfrm>
            <a:off x="7565877" y="3973322"/>
            <a:ext cx="1657144" cy="646331"/>
          </a:xfrm>
          <a:prstGeom prst="rect">
            <a:avLst/>
          </a:prstGeom>
          <a:solidFill>
            <a:schemeClr val="bg1"/>
          </a:solidFill>
        </p:spPr>
        <p:txBody>
          <a:bodyPr wrap="square" rtlCol="0">
            <a:spAutoFit/>
          </a:bodyPr>
          <a:lstStyle/>
          <a:p>
            <a:pPr algn="r"/>
            <a:r>
              <a:rPr lang="en-US" dirty="0"/>
              <a:t>S wave valley too deep</a:t>
            </a:r>
          </a:p>
        </p:txBody>
      </p:sp>
      <p:sp>
        <p:nvSpPr>
          <p:cNvPr id="13" name="Rectangle 12">
            <a:extLst>
              <a:ext uri="{FF2B5EF4-FFF2-40B4-BE49-F238E27FC236}">
                <a16:creationId xmlns:a16="http://schemas.microsoft.com/office/drawing/2014/main" id="{27A9CCB4-AF75-BFA4-8D59-159FED69C2AE}"/>
              </a:ext>
            </a:extLst>
          </p:cNvPr>
          <p:cNvSpPr/>
          <p:nvPr/>
        </p:nvSpPr>
        <p:spPr>
          <a:xfrm>
            <a:off x="8878389" y="3715650"/>
            <a:ext cx="174171" cy="2525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504343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5248</TotalTime>
  <Words>3513</Words>
  <Application>Microsoft Office PowerPoint</Application>
  <PresentationFormat>Widescreen</PresentationFormat>
  <Paragraphs>407</Paragraphs>
  <Slides>29</Slides>
  <Notes>29</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29</vt:i4>
      </vt:variant>
    </vt:vector>
  </HeadingPairs>
  <TitlesOfParts>
    <vt:vector size="35" baseType="lpstr">
      <vt:lpstr>Arial</vt:lpstr>
      <vt:lpstr>Calibri</vt:lpstr>
      <vt:lpstr>Roboto</vt:lpstr>
      <vt:lpstr>Custom Design</vt:lpstr>
      <vt:lpstr>1_Custom Design</vt:lpstr>
      <vt:lpstr>2_Custom Design</vt:lpstr>
      <vt:lpstr>PulseImpute: A Novel Benchmark Task for Pulsative Physiological Signal Imputation</vt:lpstr>
      <vt:lpstr>Mobile Health (mHealth) and Healthcare</vt:lpstr>
      <vt:lpstr>Mobile Health (mHealth) and Healthcare</vt:lpstr>
      <vt:lpstr>Defining mHealth Pulsative Signals</vt:lpstr>
      <vt:lpstr>Defining mHealth Pulsative Signals</vt:lpstr>
      <vt:lpstr>Defining mHealth Pulsative Signals</vt:lpstr>
      <vt:lpstr>Defining mHealth Pulsative Signals</vt:lpstr>
      <vt:lpstr>Defining mHealth Pulsative Signals</vt:lpstr>
      <vt:lpstr>Defining mHealth Pulsative Signals</vt:lpstr>
      <vt:lpstr>Our PulseImpute Challenge</vt:lpstr>
      <vt:lpstr>Challenge Setting and Details</vt:lpstr>
      <vt:lpstr>Challenge Setting and Details</vt:lpstr>
      <vt:lpstr>Challenge Setting and Details</vt:lpstr>
      <vt:lpstr>Benchmarked Time-series Imputation Methods</vt:lpstr>
      <vt:lpstr>Novel Architecture that Exploits Quasiperiodicity</vt:lpstr>
      <vt:lpstr>Novel Architecture that Exploits Quasiperiodicity</vt:lpstr>
      <vt:lpstr>Novel Architecture that Exploits Quasiperiodicity</vt:lpstr>
      <vt:lpstr>Results</vt:lpstr>
      <vt:lpstr>ECG Imputation with Transient Loss and Cardiac Classification</vt:lpstr>
      <vt:lpstr>ECG Imputation with Transient Loss and Cardiac Classification</vt:lpstr>
      <vt:lpstr>ECG Imputation with Transient Loss and Cardiac Classification</vt:lpstr>
      <vt:lpstr>ECG Imputation with Transient Loss and Cardiac Classification</vt:lpstr>
      <vt:lpstr>ECG Imputation with Extended Loss and Cardiac Classification</vt:lpstr>
      <vt:lpstr>ECG Imputation with Extended Loss and Cardiac Classification</vt:lpstr>
      <vt:lpstr>ECG Imputation with Extended Loss and Cardiac Classification</vt:lpstr>
      <vt:lpstr>ECG Imputation with Extracted mHealth Missingness and Heartbeat Detection</vt:lpstr>
      <vt:lpstr>ECG Imputation with Extracted mHealth Missingness and Heartbeat Detection</vt:lpstr>
      <vt:lpstr>PPG Imputation with Extracted mHealth Missingness and Heartbeat Detection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Here</dc:title>
  <dc:creator>Maxwell Xu</dc:creator>
  <cp:lastModifiedBy>Maxwell Xu</cp:lastModifiedBy>
  <cp:revision>14</cp:revision>
  <dcterms:created xsi:type="dcterms:W3CDTF">2022-10-19T19:28:38Z</dcterms:created>
  <dcterms:modified xsi:type="dcterms:W3CDTF">2022-11-22T00:14:52Z</dcterms:modified>
</cp:coreProperties>
</file>